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405" r:id="rId5"/>
    <p:sldId id="360" r:id="rId6"/>
    <p:sldId id="406" r:id="rId7"/>
    <p:sldId id="359" r:id="rId8"/>
    <p:sldId id="377" r:id="rId9"/>
    <p:sldId id="362" r:id="rId10"/>
    <p:sldId id="363" r:id="rId11"/>
    <p:sldId id="365" r:id="rId12"/>
    <p:sldId id="403" r:id="rId13"/>
    <p:sldId id="400" r:id="rId14"/>
    <p:sldId id="367" r:id="rId15"/>
    <p:sldId id="385" r:id="rId16"/>
    <p:sldId id="387" r:id="rId17"/>
    <p:sldId id="372" r:id="rId18"/>
    <p:sldId id="373" r:id="rId19"/>
    <p:sldId id="388" r:id="rId20"/>
    <p:sldId id="389" r:id="rId21"/>
  </p:sldIdLst>
  <p:sldSz cx="9144000" cy="5143500" type="screen16x9"/>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Ashforth-Shaw" initials="KA" lastIdx="1" clrIdx="0">
    <p:extLst>
      <p:ext uri="{19B8F6BF-5375-455C-9EA6-DF929625EA0E}">
        <p15:presenceInfo xmlns:p15="http://schemas.microsoft.com/office/powerpoint/2012/main" userId="S::K.Shaw@ucas.ac.uk::f322d673-2e7a-4d1a-bbd3-78eb2c199c38" providerId="AD"/>
      </p:ext>
    </p:extLst>
  </p:cmAuthor>
  <p:cmAuthor id="2" name="Samantha Sykes" initials="SS" lastIdx="8" clrIdx="1">
    <p:extLst>
      <p:ext uri="{19B8F6BF-5375-455C-9EA6-DF929625EA0E}">
        <p15:presenceInfo xmlns:p15="http://schemas.microsoft.com/office/powerpoint/2012/main" userId="S::s.sykes@ucas.ac.uk::90c81e61-1625-4134-9dba-bbafe25093fa" providerId="AD"/>
      </p:ext>
    </p:extLst>
  </p:cmAuthor>
  <p:cmAuthor id="3" name="Callie Hawkins" initials="CH" lastIdx="16" clrIdx="2">
    <p:extLst>
      <p:ext uri="{19B8F6BF-5375-455C-9EA6-DF929625EA0E}">
        <p15:presenceInfo xmlns:p15="http://schemas.microsoft.com/office/powerpoint/2012/main" userId="S::C.Hawkins@ucas.ac.uk::868b9dd9-2d15-4c78-b82a-ae33240229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6451"/>
    <a:srgbClr val="1E2834"/>
    <a:srgbClr val="836CD8"/>
    <a:srgbClr val="FBC651"/>
    <a:srgbClr val="5DB88D"/>
    <a:srgbClr val="3BC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003B4-72D0-32D3-87FD-5FAB6D0B60CD}" v="3" dt="2022-04-27T17:13:24.916"/>
    <p1510:client id="{3ED59C24-7BB9-4F5D-BE9E-36179C7A3EB8}" v="118" dt="2022-04-26T21:12:07.890"/>
    <p1510:client id="{AEC2038F-1178-5E52-0C08-1946D4563CB3}" v="2" dt="2022-05-05T09:20:37.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4.xml.rels><?xml version="1.0" encoding="UTF-8" standalone="yes"?>
<Relationships xmlns="http://schemas.openxmlformats.org/package/2006/relationships"><Relationship Id="rId1" Type="http://schemas.openxmlformats.org/officeDocument/2006/relationships/hyperlink" Target="http://www.ucas.com/parents"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4.xml.rels><?xml version="1.0" encoding="UTF-8" standalone="yes"?>
<Relationships xmlns="http://schemas.openxmlformats.org/package/2006/relationships"><Relationship Id="rId1" Type="http://schemas.openxmlformats.org/officeDocument/2006/relationships/hyperlink" Target="http://www.ucas.com/parent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5"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0" cap="none">
              <a:latin typeface="+mj-lt"/>
            </a:rPr>
            <a:t>Higher education</a:t>
          </a:r>
          <a:endParaRPr lang="en-GB" sz="1800" b="0" i="0" u="none" strike="noStrike" cap="none" baseline="0" noProof="0" dirty="0">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0" cap="none" dirty="0">
              <a:latin typeface="+mj-lt"/>
            </a:rPr>
            <a:t>Apprenticeships</a:t>
          </a:r>
          <a:endParaRPr lang="en-GB" sz="1800" b="0" cap="none" dirty="0">
            <a:latin typeface="+mj-lt"/>
          </a:endParaRP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0" cap="none">
              <a:latin typeface="+mj-lt"/>
            </a:rPr>
            <a:t>Studying abroad</a:t>
          </a:r>
          <a:endParaRPr lang="en-GB" sz="1800" b="0" cap="none" dirty="0">
            <a:latin typeface="+mj-lt"/>
          </a:endParaRP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0" cap="none">
              <a:latin typeface="+mj-lt"/>
            </a:rPr>
            <a:t>Gap year</a:t>
          </a:r>
          <a:endParaRPr lang="en-GB" sz="1800" b="0" dirty="0">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0" cap="none">
              <a:latin typeface="+mj-lt"/>
            </a:rPr>
            <a:t>Getting a job</a:t>
          </a:r>
          <a:endParaRPr lang="en-GB" sz="1800" b="0" dirty="0">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C5D053E-F86D-42CA-B50F-35F236E683CE}">
      <dgm:prSet/>
      <dgm:spPr/>
      <dgm:t>
        <a:bodyPr/>
        <a:lstStyle/>
        <a:p>
          <a:pPr>
            <a:defRPr b="1"/>
          </a:pPr>
          <a:r>
            <a:rPr lang="en-US" dirty="0"/>
            <a:t>18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dirty="0"/>
            <a:t>UCAS Undergraduate Apply opens for 2022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dirty="0"/>
            <a:t>7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dirty="0"/>
            <a:t>First day UCAS can receive a completed application to process</a:t>
          </a:r>
          <a:endParaRPr lang="en-US"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dirty="0"/>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a:t>26 January</a:t>
          </a:r>
          <a:endParaRPr lang="en-US" dirty="0"/>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End of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r>
            <a:rPr lang="en-GB" sz="1200" b="0" i="0" dirty="0">
              <a:solidFill>
                <a:schemeClr val="bg1"/>
              </a:solidFill>
              <a:latin typeface="+mj-lt"/>
            </a:rPr>
            <a:t>Students register for  a UCAS Hub account</a:t>
          </a:r>
        </a:p>
      </dgm:t>
    </dgm:pt>
    <dgm:pt modelId="{79D8F18F-2EA5-4380-9610-B9C293D0EE2A}" type="parTrans" cxnId="{FDF16A1E-86CC-4F3A-BE2F-387E148E834D}">
      <dgm:prSet/>
      <dgm:spPr/>
      <dgm:t>
        <a:bodyPr/>
        <a:lstStyle/>
        <a:p>
          <a:pPr algn="ctr"/>
          <a:endParaRPr lang="en-GB" sz="1200" b="0">
            <a:solidFill>
              <a:schemeClr val="bg1"/>
            </a:solidFill>
            <a:latin typeface="+mj-lt"/>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mj-lt"/>
          </a:endParaRPr>
        </a:p>
      </dgm:t>
    </dgm:pt>
    <dgm:pt modelId="{9558E1EA-6022-4747-860F-3EABA4F0367E}">
      <dgm:prSet phldrT="[Text]" custT="1"/>
      <dgm:spPr>
        <a:solidFill>
          <a:srgbClr val="5DB88D"/>
        </a:solidFill>
      </dgm:spPr>
      <dgm:t>
        <a:bodyPr/>
        <a:lstStyle/>
        <a:p>
          <a:pPr algn="ctr">
            <a:lnSpc>
              <a:spcPct val="100000"/>
            </a:lnSpc>
          </a:pPr>
          <a:r>
            <a:rPr lang="en-GB" sz="1200" b="0" dirty="0">
              <a:solidFill>
                <a:schemeClr val="bg1"/>
              </a:solidFill>
              <a:latin typeface="+mj-lt"/>
              <a:cs typeface="Arial" pitchFamily="34" charset="0"/>
            </a:rPr>
            <a:t>Student complete their application – working their way through all sections and send it to their school/college</a:t>
          </a:r>
          <a:endParaRPr lang="en-GB" sz="1200" b="0" dirty="0">
            <a:solidFill>
              <a:schemeClr val="bg1"/>
            </a:solidFill>
            <a:latin typeface="+mj-lt"/>
          </a:endParaRPr>
        </a:p>
      </dgm:t>
    </dgm:pt>
    <dgm:pt modelId="{4BC7DB5E-4EA7-4299-B93D-0D9D5AA38137}" type="parTrans" cxnId="{23C58160-D597-4507-AB5C-527BD0476651}">
      <dgm:prSet/>
      <dgm:spPr/>
      <dgm:t>
        <a:bodyPr/>
        <a:lstStyle/>
        <a:p>
          <a:pPr algn="ctr"/>
          <a:endParaRPr lang="en-GB" sz="1200" b="0">
            <a:solidFill>
              <a:schemeClr val="bg1"/>
            </a:solidFill>
            <a:latin typeface="+mj-lt"/>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mj-lt"/>
          </a:endParaRPr>
        </a:p>
      </dgm:t>
    </dgm:pt>
    <dgm:pt modelId="{63E866FD-303C-48B8-B38A-A2899440B902}">
      <dgm:prSet phldrT="[Text]" custT="1"/>
      <dgm:spPr>
        <a:solidFill>
          <a:srgbClr val="FF6451"/>
        </a:solidFill>
      </dgm:spPr>
      <dgm:t>
        <a:bodyPr/>
        <a:lstStyle/>
        <a:p>
          <a:pPr algn="ctr">
            <a:lnSpc>
              <a:spcPct val="100000"/>
            </a:lnSpc>
          </a:pPr>
          <a:r>
            <a:rPr lang="en-GB" sz="1200" b="0" dirty="0">
              <a:solidFill>
                <a:schemeClr val="bg1"/>
              </a:solidFill>
              <a:latin typeface="+mj-lt"/>
            </a:rPr>
            <a:t>Teachers/advisers review the application and add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mj-lt"/>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mj-lt"/>
          </a:endParaRPr>
        </a:p>
      </dgm:t>
    </dgm:pt>
    <dgm:pt modelId="{A12F774C-F2D8-4612-ABD2-20CE2E43A19C}">
      <dgm:prSet phldrT="[Text]" custT="1"/>
      <dgm:spPr>
        <a:solidFill>
          <a:srgbClr val="836CD8"/>
        </a:solidFill>
      </dgm:spPr>
      <dgm:t>
        <a:bodyPr/>
        <a:lstStyle/>
        <a:p>
          <a:pPr algn="ctr">
            <a:lnSpc>
              <a:spcPct val="100000"/>
            </a:lnSpc>
          </a:pPr>
          <a:r>
            <a:rPr lang="en-GB" sz="1200" b="0" dirty="0">
              <a:solidFill>
                <a:schemeClr val="bg1"/>
              </a:solidFill>
              <a:latin typeface="+mj-lt"/>
            </a:rPr>
            <a:t>Applications are sent to UCAS by the school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mj-lt"/>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mj-lt"/>
          </a:endParaRPr>
        </a:p>
      </dgm:t>
    </dgm:pt>
    <dgm:pt modelId="{4A604050-85C5-40A1-AB50-06CBF2CB6A3D}">
      <dgm:prSet custT="1"/>
      <dgm:spPr>
        <a:solidFill>
          <a:srgbClr val="FBC651"/>
        </a:solidFill>
      </dgm:spPr>
      <dgm:t>
        <a:bodyPr/>
        <a:lstStyle/>
        <a:p>
          <a:pPr algn="ctr">
            <a:lnSpc>
              <a:spcPct val="100000"/>
            </a:lnSpc>
          </a:pPr>
          <a:r>
            <a:rPr lang="en-GB" sz="1200" b="0" i="0" dirty="0">
              <a:solidFill>
                <a:schemeClr val="bg1"/>
              </a:solidFill>
              <a:latin typeface="+mj-lt"/>
            </a:rPr>
            <a:t>Universities/colleges make their decisions</a:t>
          </a:r>
        </a:p>
      </dgm:t>
    </dgm:pt>
    <dgm:pt modelId="{54EE1A86-6605-4B0A-9169-40034123B14F}" type="parTrans" cxnId="{0AAA6E63-3667-458F-97C1-3456A417773F}">
      <dgm:prSet/>
      <dgm:spPr/>
      <dgm:t>
        <a:bodyPr/>
        <a:lstStyle/>
        <a:p>
          <a:pPr algn="ctr"/>
          <a:endParaRPr lang="en-GB" sz="1200" b="0">
            <a:solidFill>
              <a:schemeClr val="bg1"/>
            </a:solidFill>
            <a:latin typeface="+mj-lt"/>
          </a:endParaRPr>
        </a:p>
      </dgm:t>
    </dgm:pt>
    <dgm:pt modelId="{AFF44A63-9F13-4E65-9EB8-4EBFDFEA564E}" type="sibTrans" cxnId="{0AAA6E63-3667-458F-97C1-3456A417773F}">
      <dgm:prSet/>
      <dgm:spPr/>
      <dgm:t>
        <a:bodyPr/>
        <a:lstStyle/>
        <a:p>
          <a:pPr algn="ctr"/>
          <a:endParaRPr lang="en-GB" sz="1200" b="0">
            <a:solidFill>
              <a:schemeClr val="bg1"/>
            </a:solidFill>
            <a:latin typeface="+mj-lt"/>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29272">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a:t>
          </a:r>
          <a:r>
            <a:rPr lang="en-US" sz="1400" dirty="0">
              <a:latin typeface="+mj-lt"/>
              <a:hlinkClick xmlns:r="http://schemas.openxmlformats.org/officeDocument/2006/relationships" r:id="rId1"/>
            </a:rPr>
            <a:t>www.ucas.com/parents</a:t>
          </a:r>
          <a:r>
            <a:rPr lang="en-US" sz="1400" dirty="0">
              <a:latin typeface="+mj-lt"/>
            </a:rPr>
            <a:t>. </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parent updates from UCAS and get everything you need to know about the application process direct to your inbox</a:t>
          </a:r>
          <a:r>
            <a:rPr lang="en-US" sz="1400">
              <a:latin typeface="+mj-lt"/>
            </a:rPr>
            <a:t>. </a:t>
          </a:r>
          <a:endParaRPr lang="en-US" sz="1400" dirty="0">
            <a:latin typeface="+mj-lt"/>
          </a:endParaRP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dirty="0">
              <a:latin typeface="+mj-lt"/>
            </a:rPr>
            <a:t>Attend virtual events and open days with your young person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read everything carefully that is sent to them and don’t </a:t>
          </a:r>
          <a:r>
            <a:rPr lang="en-US" sz="1400">
              <a:latin typeface="+mj-lt"/>
            </a:rPr>
            <a:t>book holidays </a:t>
          </a:r>
          <a:r>
            <a:rPr lang="en-US" sz="1400" dirty="0">
              <a:latin typeface="+mj-lt"/>
            </a:rPr>
            <a:t>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6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75829" y="946029"/>
          <a:ext cx="510644" cy="5106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659"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Higher education</a:t>
          </a:r>
          <a:endParaRPr lang="en-GB" sz="1800" b="0" i="0" u="none" strike="noStrike" kern="1200" cap="none" baseline="0" noProof="0" dirty="0">
            <a:latin typeface="+mj-lt"/>
            <a:cs typeface="Calibri Light"/>
          </a:endParaRPr>
        </a:p>
      </dsp:txBody>
      <dsp:txXfrm>
        <a:off x="1659" y="1923548"/>
        <a:ext cx="1458984" cy="583593"/>
      </dsp:txXfrm>
    </dsp:sp>
    <dsp:sp modelId="{F3D85CDB-6AD6-46B0-B8D7-B411D11E4636}">
      <dsp:nvSpPr>
        <dsp:cNvPr id="0" name=""/>
        <dsp:cNvSpPr/>
      </dsp:nvSpPr>
      <dsp:spPr>
        <a:xfrm>
          <a:off x="206572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55389" y="946029"/>
          <a:ext cx="510644" cy="5106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15966" y="1923548"/>
          <a:ext cx="1589490"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77875">
            <a:lnSpc>
              <a:spcPct val="100000"/>
            </a:lnSpc>
            <a:spcBef>
              <a:spcPct val="0"/>
            </a:spcBef>
            <a:spcAft>
              <a:spcPct val="35000"/>
            </a:spcAft>
            <a:buNone/>
            <a:defRPr cap="all"/>
          </a:pPr>
          <a:r>
            <a:rPr lang="en-GB" sz="1750" b="0" kern="1200" cap="none" dirty="0">
              <a:latin typeface="+mj-lt"/>
            </a:rPr>
            <a:t>Apprenticeships</a:t>
          </a:r>
          <a:endParaRPr lang="en-GB" sz="1800" b="0" kern="1200" cap="none" dirty="0">
            <a:latin typeface="+mj-lt"/>
          </a:endParaRPr>
        </a:p>
      </dsp:txBody>
      <dsp:txXfrm>
        <a:off x="1715966" y="1923548"/>
        <a:ext cx="1589490" cy="583593"/>
      </dsp:txXfrm>
    </dsp:sp>
    <dsp:sp modelId="{1FDC76F1-2A12-499B-A052-2BF375205DC8}">
      <dsp:nvSpPr>
        <dsp:cNvPr id="0" name=""/>
        <dsp:cNvSpPr/>
      </dsp:nvSpPr>
      <dsp:spPr>
        <a:xfrm>
          <a:off x="3845280"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034948" y="946029"/>
          <a:ext cx="510644" cy="510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560778"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Studying abroad</a:t>
          </a:r>
          <a:endParaRPr lang="en-GB" sz="1800" b="0" kern="1200" cap="none" dirty="0">
            <a:latin typeface="+mj-lt"/>
          </a:endParaRPr>
        </a:p>
      </dsp:txBody>
      <dsp:txXfrm>
        <a:off x="3560778" y="1923548"/>
        <a:ext cx="1458984" cy="583593"/>
      </dsp:txXfrm>
    </dsp:sp>
    <dsp:sp modelId="{85F07643-39BA-442D-AA96-CE8150BC8E35}">
      <dsp:nvSpPr>
        <dsp:cNvPr id="0" name=""/>
        <dsp:cNvSpPr/>
      </dsp:nvSpPr>
      <dsp:spPr>
        <a:xfrm>
          <a:off x="5559587"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49255" y="946029"/>
          <a:ext cx="510644" cy="51064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75085"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Gap year</a:t>
          </a:r>
          <a:endParaRPr lang="en-GB" sz="1800" b="0" kern="1200" dirty="0">
            <a:latin typeface="+mj-lt"/>
          </a:endParaRPr>
        </a:p>
      </dsp:txBody>
      <dsp:txXfrm>
        <a:off x="5275085" y="1923548"/>
        <a:ext cx="1458984" cy="583593"/>
      </dsp:txXfrm>
    </dsp:sp>
    <dsp:sp modelId="{917E4EEE-F4B1-47A3-8845-BAE3FA8736FD}">
      <dsp:nvSpPr>
        <dsp:cNvPr id="0" name=""/>
        <dsp:cNvSpPr/>
      </dsp:nvSpPr>
      <dsp:spPr>
        <a:xfrm>
          <a:off x="7273894"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63562" y="946029"/>
          <a:ext cx="510644" cy="51064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89392"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Getting a job</a:t>
          </a:r>
          <a:endParaRPr lang="en-GB" sz="1800" b="0" kern="1200" dirty="0">
            <a:latin typeface="+mj-lt"/>
          </a:endParaRPr>
        </a:p>
      </dsp:txBody>
      <dsp:txXfrm>
        <a:off x="6989392" y="1923548"/>
        <a:ext cx="1458984" cy="58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18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Undergraduate Apply opens for 2022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7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dirty="0"/>
            <a:t>First day UCAS can receive a completed application to process</a:t>
          </a:r>
          <a:endParaRPr lang="en-US" sz="1100" kern="1200" dirty="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26 January</a:t>
          </a:r>
          <a:endParaRPr lang="en-US" sz="1500" kern="1200" dirty="0"/>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End of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428707" y="1201167"/>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1866" y="2166780"/>
          <a:ext cx="1552148" cy="814877"/>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Students register for  a UCAS Hub account</a:t>
          </a:r>
        </a:p>
      </dsp:txBody>
      <dsp:txXfrm>
        <a:off x="1866" y="2166780"/>
        <a:ext cx="1552148" cy="814877"/>
      </dsp:txXfrm>
    </dsp:sp>
    <dsp:sp modelId="{E9A2C174-6753-414D-8E90-1FBFE35C0187}">
      <dsp:nvSpPr>
        <dsp:cNvPr id="0" name=""/>
        <dsp:cNvSpPr/>
      </dsp:nvSpPr>
      <dsp:spPr>
        <a:xfrm>
          <a:off x="2252482" y="1141535"/>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825641" y="1987881"/>
          <a:ext cx="1552148" cy="1053408"/>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cs typeface="Arial" pitchFamily="34" charset="0"/>
            </a:rPr>
            <a:t>Student complete their application – working their way through all sections and send it to their school/college</a:t>
          </a:r>
          <a:endParaRPr lang="en-GB" sz="1200" b="0" kern="1200" dirty="0">
            <a:solidFill>
              <a:schemeClr val="bg1"/>
            </a:solidFill>
            <a:latin typeface="+mj-lt"/>
          </a:endParaRPr>
        </a:p>
      </dsp:txBody>
      <dsp:txXfrm>
        <a:off x="1825641" y="1987881"/>
        <a:ext cx="1552148" cy="1053408"/>
      </dsp:txXfrm>
    </dsp:sp>
    <dsp:sp modelId="{A30E2E11-3A94-40D2-98DC-094E6DF5690D}">
      <dsp:nvSpPr>
        <dsp:cNvPr id="0" name=""/>
        <dsp:cNvSpPr/>
      </dsp:nvSpPr>
      <dsp:spPr>
        <a:xfrm>
          <a:off x="4076256" y="1201167"/>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649415" y="2166780"/>
          <a:ext cx="1552148" cy="814877"/>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Teachers/advisers review the application and add reference and predicted grades</a:t>
          </a:r>
        </a:p>
      </dsp:txBody>
      <dsp:txXfrm>
        <a:off x="3649415" y="2166780"/>
        <a:ext cx="1552148" cy="814877"/>
      </dsp:txXfrm>
    </dsp:sp>
    <dsp:sp modelId="{8575EAAD-FB5D-42A8-833B-B42B551AD81E}">
      <dsp:nvSpPr>
        <dsp:cNvPr id="0" name=""/>
        <dsp:cNvSpPr/>
      </dsp:nvSpPr>
      <dsp:spPr>
        <a:xfrm>
          <a:off x="5900031" y="1201167"/>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73190" y="2166780"/>
          <a:ext cx="1552148" cy="814877"/>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Applications are sent to UCAS by the school on behalf of the student</a:t>
          </a:r>
        </a:p>
      </dsp:txBody>
      <dsp:txXfrm>
        <a:off x="5473190" y="2166780"/>
        <a:ext cx="1552148" cy="814877"/>
      </dsp:txXfrm>
    </dsp:sp>
    <dsp:sp modelId="{AB5DB8CD-4053-491E-8AF5-5F47C3511C01}">
      <dsp:nvSpPr>
        <dsp:cNvPr id="0" name=""/>
        <dsp:cNvSpPr/>
      </dsp:nvSpPr>
      <dsp:spPr>
        <a:xfrm>
          <a:off x="7723805" y="1201167"/>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296964" y="2166780"/>
          <a:ext cx="1552148" cy="814877"/>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Universities/colleges make their decisions</a:t>
          </a:r>
        </a:p>
      </dsp:txBody>
      <dsp:txXfrm>
        <a:off x="7296964" y="2166780"/>
        <a:ext cx="1552148" cy="814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548035"/>
          <a:ext cx="2142622" cy="557447"/>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Be proactive</a:t>
          </a:r>
        </a:p>
      </dsp:txBody>
      <dsp:txXfrm>
        <a:off x="0" y="2548035"/>
        <a:ext cx="2142622" cy="557447"/>
      </dsp:txXfrm>
    </dsp:sp>
    <dsp:sp modelId="{9FC6F4E6-ED12-4790-B733-8CFF38A2F8E5}">
      <dsp:nvSpPr>
        <dsp:cNvPr id="0" name=""/>
        <dsp:cNvSpPr/>
      </dsp:nvSpPr>
      <dsp:spPr>
        <a:xfrm>
          <a:off x="2142622" y="2548035"/>
          <a:ext cx="6427866" cy="557447"/>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Make sure they read everything carefully that is sent to them and don’t </a:t>
          </a:r>
          <a:r>
            <a:rPr lang="en-US" sz="1400" kern="1200">
              <a:latin typeface="+mj-lt"/>
            </a:rPr>
            <a:t>book holidays </a:t>
          </a:r>
          <a:r>
            <a:rPr lang="en-US" sz="1400" kern="1200" dirty="0">
              <a:latin typeface="+mj-lt"/>
            </a:rPr>
            <a:t>at key times!</a:t>
          </a:r>
        </a:p>
      </dsp:txBody>
      <dsp:txXfrm>
        <a:off x="2142622" y="2548035"/>
        <a:ext cx="6427866" cy="557447"/>
      </dsp:txXfrm>
    </dsp:sp>
    <dsp:sp modelId="{10BBADAB-F65A-4239-91EC-274C7A935BF2}">
      <dsp:nvSpPr>
        <dsp:cNvPr id="0" name=""/>
        <dsp:cNvSpPr/>
      </dsp:nvSpPr>
      <dsp:spPr>
        <a:xfrm rot="10800000">
          <a:off x="0" y="1699042"/>
          <a:ext cx="2142622" cy="857354"/>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Open days</a:t>
          </a:r>
        </a:p>
      </dsp:txBody>
      <dsp:txXfrm rot="-10800000">
        <a:off x="0" y="1699042"/>
        <a:ext cx="2142622" cy="557280"/>
      </dsp:txXfrm>
    </dsp:sp>
    <dsp:sp modelId="{E41F4342-9FFE-47FE-BEE8-D529769CFD0B}">
      <dsp:nvSpPr>
        <dsp:cNvPr id="0" name=""/>
        <dsp:cNvSpPr/>
      </dsp:nvSpPr>
      <dsp:spPr>
        <a:xfrm>
          <a:off x="2142622" y="1699042"/>
          <a:ext cx="6427866" cy="557280"/>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rtl="0">
            <a:lnSpc>
              <a:spcPct val="100000"/>
            </a:lnSpc>
            <a:spcBef>
              <a:spcPct val="0"/>
            </a:spcBef>
            <a:spcAft>
              <a:spcPct val="35000"/>
            </a:spcAft>
            <a:buNone/>
          </a:pPr>
          <a:r>
            <a:rPr lang="en-US" sz="1400" kern="1200" dirty="0">
              <a:latin typeface="+mj-lt"/>
            </a:rPr>
            <a:t>Attend virtual events and open days with your young person – you may have a different perspective.</a:t>
          </a:r>
        </a:p>
      </dsp:txBody>
      <dsp:txXfrm>
        <a:off x="2142622" y="1699042"/>
        <a:ext cx="6427866" cy="557280"/>
      </dsp:txXfrm>
    </dsp:sp>
    <dsp:sp modelId="{7EC65C04-1863-417B-AB94-0725177F04A4}">
      <dsp:nvSpPr>
        <dsp:cNvPr id="0" name=""/>
        <dsp:cNvSpPr/>
      </dsp:nvSpPr>
      <dsp:spPr>
        <a:xfrm rot="10800000">
          <a:off x="0" y="850049"/>
          <a:ext cx="2142622" cy="857354"/>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Sign up</a:t>
          </a:r>
        </a:p>
      </dsp:txBody>
      <dsp:txXfrm rot="-10800000">
        <a:off x="0" y="850049"/>
        <a:ext cx="2142622" cy="557280"/>
      </dsp:txXfrm>
    </dsp:sp>
    <dsp:sp modelId="{30BE029A-8C4B-4640-9BBB-08FE9ECE8AD2}">
      <dsp:nvSpPr>
        <dsp:cNvPr id="0" name=""/>
        <dsp:cNvSpPr/>
      </dsp:nvSpPr>
      <dsp:spPr>
        <a:xfrm>
          <a:off x="2142622" y="850049"/>
          <a:ext cx="6427866" cy="557280"/>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Sign up for parent updates from UCAS and get everything you need to know about the application process direct to your inbox</a:t>
          </a:r>
          <a:r>
            <a:rPr lang="en-US" sz="1400" kern="1200">
              <a:latin typeface="+mj-lt"/>
            </a:rPr>
            <a:t>. </a:t>
          </a:r>
          <a:endParaRPr lang="en-US" sz="1400" kern="1200" dirty="0">
            <a:latin typeface="+mj-lt"/>
          </a:endParaRPr>
        </a:p>
      </dsp:txBody>
      <dsp:txXfrm>
        <a:off x="2142622" y="850049"/>
        <a:ext cx="6427866" cy="557280"/>
      </dsp:txXfrm>
    </dsp:sp>
    <dsp:sp modelId="{85A4FDBA-388D-451A-AC69-E5F11176299A}">
      <dsp:nvSpPr>
        <dsp:cNvPr id="0" name=""/>
        <dsp:cNvSpPr/>
      </dsp:nvSpPr>
      <dsp:spPr>
        <a:xfrm rot="10800000">
          <a:off x="0" y="1056"/>
          <a:ext cx="2142622" cy="857354"/>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Research</a:t>
          </a:r>
        </a:p>
      </dsp:txBody>
      <dsp:txXfrm rot="-10800000">
        <a:off x="0" y="1056"/>
        <a:ext cx="2142622" cy="557280"/>
      </dsp:txXfrm>
    </dsp:sp>
    <dsp:sp modelId="{52E280DE-3718-4C98-9385-CEF1A59AB3BA}">
      <dsp:nvSpPr>
        <dsp:cNvPr id="0" name=""/>
        <dsp:cNvSpPr/>
      </dsp:nvSpPr>
      <dsp:spPr>
        <a:xfrm>
          <a:off x="2142622" y="1056"/>
          <a:ext cx="6427866" cy="557280"/>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Use the parents/guardians’ section of the UCAS website at </a:t>
          </a:r>
          <a:r>
            <a:rPr lang="en-US" sz="1400" kern="1200" dirty="0">
              <a:latin typeface="+mj-lt"/>
              <a:hlinkClick xmlns:r="http://schemas.openxmlformats.org/officeDocument/2006/relationships" r:id="rId1"/>
            </a:rPr>
            <a:t>www.ucas.com/parents</a:t>
          </a:r>
          <a:r>
            <a:rPr lang="en-US" sz="1400" kern="1200" dirty="0">
              <a:latin typeface="+mj-lt"/>
            </a:rPr>
            <a:t>. </a:t>
          </a:r>
        </a:p>
      </dsp:txBody>
      <dsp:txXfrm>
        <a:off x="2142622" y="1056"/>
        <a:ext cx="6427866" cy="5572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5/5/2022</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11</a:t>
            </a:fld>
            <a:endParaRPr lang="en-GB"/>
          </a:p>
        </p:txBody>
      </p:sp>
    </p:spTree>
    <p:extLst>
      <p:ext uri="{BB962C8B-B14F-4D97-AF65-F5344CB8AC3E}">
        <p14:creationId xmlns:p14="http://schemas.microsoft.com/office/powerpoint/2010/main" val="340236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17</a:t>
            </a:fld>
            <a:endParaRPr lang="en-GB"/>
          </a:p>
        </p:txBody>
      </p:sp>
    </p:spTree>
    <p:extLst>
      <p:ext uri="{BB962C8B-B14F-4D97-AF65-F5344CB8AC3E}">
        <p14:creationId xmlns:p14="http://schemas.microsoft.com/office/powerpoint/2010/main" val="207315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05 May 2022</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05 May 2022</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05 May 2022</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05 May 2022</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05 May 2022</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05 May 2022</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05 May 2022</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05 May 2022</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05 May 2022</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05 May 2022</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05 May 2022</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05 May 2022</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05 May 2022</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05 May 2022</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05 May 2022</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05 May 2022</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05 May 2022</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05 May 2022</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05 May 2022</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05 May 2022</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05 May 2022</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05 May 2022</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05 May 2022</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05 May 2022</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05 May 2022</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05 May 2022</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05 May 2022</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05 May 2022</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0.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notesSlide" Target="../notesSlides/notesSlide1.xml"/><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slideLayout" Target="../slideLayouts/slideLayout9.xml"/><Relationship Id="rId16" Type="http://schemas.openxmlformats.org/officeDocument/2006/relationships/image" Target="../media/image34.png"/><Relationship Id="rId1" Type="http://schemas.openxmlformats.org/officeDocument/2006/relationships/tags" Target="../tags/tag10.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2.xml"/><Relationship Id="rId1" Type="http://schemas.openxmlformats.org/officeDocument/2006/relationships/tags" Target="../tags/tag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8.xml"/><Relationship Id="rId1" Type="http://schemas.openxmlformats.org/officeDocument/2006/relationships/tags" Target="../tags/tag1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38.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41.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understanding-apprenticeships" TargetMode="Externa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01D9-C181-4890-B96B-857B13D1E8D1}"/>
              </a:ext>
            </a:extLst>
          </p:cNvPr>
          <p:cNvSpPr>
            <a:spLocks noGrp="1"/>
          </p:cNvSpPr>
          <p:nvPr>
            <p:ph type="title"/>
          </p:nvPr>
        </p:nvSpPr>
        <p:spPr>
          <a:xfrm>
            <a:off x="-2409754" y="-964125"/>
            <a:ext cx="8228008" cy="1069793"/>
          </a:xfrm>
        </p:spPr>
        <p:txBody>
          <a:bodyPr/>
          <a:lstStyle/>
          <a:p>
            <a:endParaRPr lang="en-GB" dirty="0"/>
          </a:p>
        </p:txBody>
      </p:sp>
      <p:sp>
        <p:nvSpPr>
          <p:cNvPr id="3" name="Content Placeholder 2">
            <a:extLst>
              <a:ext uri="{FF2B5EF4-FFF2-40B4-BE49-F238E27FC236}">
                <a16:creationId xmlns:a16="http://schemas.microsoft.com/office/drawing/2014/main" id="{8F4E2138-496C-4102-8E51-897194888594}"/>
              </a:ext>
            </a:extLst>
          </p:cNvPr>
          <p:cNvSpPr>
            <a:spLocks noGrp="1"/>
          </p:cNvSpPr>
          <p:nvPr>
            <p:ph idx="1"/>
          </p:nvPr>
        </p:nvSpPr>
        <p:spPr>
          <a:xfrm>
            <a:off x="457996" y="1771902"/>
            <a:ext cx="7287510" cy="2853138"/>
          </a:xfrm>
        </p:spPr>
        <p:txBody>
          <a:bodyPr/>
          <a:lstStyle/>
          <a:p>
            <a:pPr marL="0" indent="0">
              <a:buNone/>
            </a:pPr>
            <a:r>
              <a:rPr lang="en-GB" sz="3600" b="1" dirty="0">
                <a:latin typeface="Arial" panose="020B0604020202020204" pitchFamily="34" charset="0"/>
                <a:cs typeface="Arial" panose="020B0604020202020204" pitchFamily="34" charset="0"/>
              </a:rPr>
              <a:t>Post 18 Choices – a guide for Parents</a:t>
            </a:r>
          </a:p>
          <a:p>
            <a:pPr marL="0" indent="0">
              <a:buNone/>
            </a:pPr>
            <a:endParaRPr lang="en-GB" dirty="0"/>
          </a:p>
          <a:p>
            <a:pPr marL="0" indent="0" algn="r">
              <a:buNone/>
            </a:pPr>
            <a:r>
              <a:rPr lang="en-GB" sz="2400" b="1" dirty="0">
                <a:latin typeface="Arial Black" panose="020B0A04020102020204" pitchFamily="34" charset="0"/>
              </a:rPr>
              <a:t>Ben Collie &amp; Jacqui Quinney</a:t>
            </a:r>
            <a:r>
              <a:rPr lang="en-GB" sz="2400" b="1" dirty="0"/>
              <a:t> </a:t>
            </a:r>
          </a:p>
          <a:p>
            <a:endParaRPr lang="en-GB" dirty="0"/>
          </a:p>
          <a:p>
            <a:pPr marL="0" indent="0">
              <a:buNone/>
            </a:pPr>
            <a:endParaRPr lang="en-GB" dirty="0"/>
          </a:p>
        </p:txBody>
      </p:sp>
      <p:pic>
        <p:nvPicPr>
          <p:cNvPr id="1026" name="Picture 2">
            <a:extLst>
              <a:ext uri="{FF2B5EF4-FFF2-40B4-BE49-F238E27FC236}">
                <a16:creationId xmlns:a16="http://schemas.microsoft.com/office/drawing/2014/main" id="{3CDE7FF7-E254-44BB-A2B6-A500C40AD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68" y="690202"/>
            <a:ext cx="2962275"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16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542175"/>
            <a:ext cx="4696629" cy="987423"/>
          </a:xfrm>
        </p:spPr>
        <p:txBody>
          <a:bodyPr/>
          <a:lstStyle/>
          <a:p>
            <a:pPr lvl="0"/>
            <a:r>
              <a:rPr lang="en-US" dirty="0">
                <a:solidFill>
                  <a:srgbClr val="1E2834"/>
                </a:solidFill>
              </a:rPr>
              <a:t>Making an application</a:t>
            </a:r>
            <a:br>
              <a:rPr lang="en-US" dirty="0">
                <a:solidFill>
                  <a:srgbClr val="1E2834"/>
                </a:solidFill>
              </a:rPr>
            </a:br>
            <a:r>
              <a:rPr lang="en-US" dirty="0">
                <a:solidFill>
                  <a:srgbClr val="1E2834"/>
                </a:solidFill>
              </a:rPr>
              <a:t> </a:t>
            </a:r>
            <a:endParaRPr lang="en-GB" dirty="0">
              <a:solidFill>
                <a:srgbClr val="1E2834"/>
              </a:solidFill>
            </a:endParaRPr>
          </a:p>
        </p:txBody>
      </p:sp>
      <p:pic>
        <p:nvPicPr>
          <p:cNvPr id="3" name="Picture Placeholder 10">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9266" r="9266"/>
          <a:stretch/>
        </p:blipFill>
        <p:spPr>
          <a:xfrm>
            <a:off x="4831570" y="1168923"/>
            <a:ext cx="3765517" cy="3058933"/>
          </a:xfrm>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282743"/>
            <a:ext cx="4114982" cy="3628891"/>
          </a:xfrm>
        </p:spPr>
        <p:txBody>
          <a:bodyPr>
            <a:noAutofit/>
          </a:bodyPr>
          <a:lstStyle/>
          <a:p>
            <a:pPr lvl="0">
              <a:spcBef>
                <a:spcPts val="300"/>
              </a:spcBef>
              <a:spcAft>
                <a:spcPts val="300"/>
              </a:spcAft>
              <a:tabLst>
                <a:tab pos="1701798" algn="l"/>
                <a:tab pos="2954334" algn="l"/>
              </a:tabLst>
            </a:pPr>
            <a:r>
              <a:rPr lang="en-GB" dirty="0"/>
              <a:t>Sections to be completed:</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details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Work experience</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Education</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Nationality details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English language skills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Supporting information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statement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Choices – make up to five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References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Finance and funding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Diversity and inclusion (for students with a UK home address)</a:t>
            </a:r>
            <a:endParaRPr lang="en-GB" dirty="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10</a:t>
            </a:fld>
            <a:endParaRPr lang="en-US" sz="900" dirty="0">
              <a:solidFill>
                <a:srgbClr val="1F2834"/>
              </a:solidFill>
              <a:latin typeface="Calibri"/>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C37586F3-408F-4BA8-9427-2F64F4598123}" type="slidenum">
              <a:rPr sz="900" kern="0" smtClean="0">
                <a:solidFill>
                  <a:srgbClr val="FFFFFF"/>
                </a:solidFill>
                <a:latin typeface="Calibri"/>
              </a:rPr>
              <a:t>11</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only section students have full control over</a:t>
              </a:r>
              <a:endParaRPr lang="en-US" sz="1400" b="0" i="0" u="none" strike="noStrike" kern="1200" cap="none" spc="0" baseline="0" dirty="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Students only chance to market themselves individually</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same for all choices</a:t>
              </a:r>
              <a:endParaRPr lang="en-GB" sz="1400" b="0" i="0" u="none" strike="noStrike" kern="1200" cap="none" spc="0" baseline="0" dirty="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4">
                <a:alphaModFix/>
                <a:extLst>
                  <a:ext uri="{96DAC541-7B7A-43D3-8B79-37D633B846F1}">
                    <asvg:svgBlip xmlns:asvg="http://schemas.microsoft.com/office/drawing/2016/SVG/main"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2881732" cy="1323439"/>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pic>
        <p:nvPicPr>
          <p:cNvPr id="30" name="Graphic 29" descr="Close with solid fill">
            <a:extLst>
              <a:ext uri="{FF2B5EF4-FFF2-40B4-BE49-F238E27FC236}">
                <a16:creationId xmlns:a16="http://schemas.microsoft.com/office/drawing/2014/main" id="{9EB9CB51-9EAB-44AE-8D85-5A91123970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415923"/>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3101164848"/>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12</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p:nvPr>
        </p:nvSpPr>
        <p:spPr>
          <a:xfrm>
            <a:off x="224519" y="0"/>
            <a:ext cx="8228008" cy="1069793"/>
          </a:xfrm>
        </p:spPr>
        <p:txBody>
          <a:bodyPr>
            <a:normAutofit/>
          </a:bodyPr>
          <a:lstStyle/>
          <a:p>
            <a:r>
              <a:rPr lang="en-GB" sz="3200"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47057" y="178960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46549" y="172404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47057" y="259243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46549" y="252013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47057" y="337895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46549" y="331065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98498" y="1064163"/>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50763" y="179918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admissions</a:t>
            </a:r>
            <a:r>
              <a:rPr kumimoji="0" lang="en-US" sz="1600" b="1" i="0" u="none" strike="noStrike" kern="1200" cap="none" spc="0" normalizeH="0" baseline="0" noProof="0" dirty="0">
                <a:ln>
                  <a:noFill/>
                </a:ln>
                <a:effectLst/>
                <a:uLnTx/>
                <a:uFillTx/>
                <a:latin typeface="Calibri" panose="020F0502020204030204"/>
                <a:ea typeface="+mn-ea"/>
                <a:cs typeface="+mn-cs"/>
              </a:rPr>
              <a:t> test</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50763" y="2584114"/>
            <a:ext cx="195662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interview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50763" y="338580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portfolio</a:t>
            </a:r>
            <a:r>
              <a:rPr kumimoji="0" lang="en-US" sz="1600" b="1" i="0" u="none" strike="noStrike" kern="1200" cap="none" spc="0" normalizeH="0" baseline="0" noProof="0" dirty="0">
                <a:ln>
                  <a:noFill/>
                </a:ln>
                <a:effectLst/>
                <a:uLnTx/>
                <a:uFillTx/>
                <a:latin typeface="Calibri" panose="020F0502020204030204"/>
                <a:ea typeface="+mn-ea"/>
                <a:cs typeface="+mn-cs"/>
              </a:rPr>
              <a:t>/audition</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grpSp>
        <p:nvGrpSpPr>
          <p:cNvPr id="37" name="Group 36">
            <a:extLst>
              <a:ext uri="{FF2B5EF4-FFF2-40B4-BE49-F238E27FC236}">
                <a16:creationId xmlns:a16="http://schemas.microsoft.com/office/drawing/2014/main" id="{5F1E03F5-1BB5-4BBF-8204-A3C863B74B2F}"/>
              </a:ext>
            </a:extLst>
          </p:cNvPr>
          <p:cNvGrpSpPr/>
          <p:nvPr/>
        </p:nvGrpSpPr>
        <p:grpSpPr>
          <a:xfrm>
            <a:off x="5050255" y="1728475"/>
            <a:ext cx="500456" cy="500456"/>
            <a:chOff x="2351913" y="2214831"/>
            <a:chExt cx="500456" cy="500456"/>
          </a:xfrm>
          <a:solidFill>
            <a:schemeClr val="accent4"/>
          </a:solidFill>
        </p:grpSpPr>
        <p:sp>
          <p:nvSpPr>
            <p:cNvPr id="38" name="Oval 37">
              <a:extLst>
                <a:ext uri="{FF2B5EF4-FFF2-40B4-BE49-F238E27FC236}">
                  <a16:creationId xmlns:a16="http://schemas.microsoft.com/office/drawing/2014/main" id="{C94FC4A8-AF43-4879-897A-00B4B60AAC74}"/>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E336AA6-40BE-4E27-8A66-8AF39007FB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40" name="Group 39">
            <a:extLst>
              <a:ext uri="{FF2B5EF4-FFF2-40B4-BE49-F238E27FC236}">
                <a16:creationId xmlns:a16="http://schemas.microsoft.com/office/drawing/2014/main" id="{4F98C151-0C9F-43A7-AC2C-675BC48C2E31}"/>
              </a:ext>
            </a:extLst>
          </p:cNvPr>
          <p:cNvGrpSpPr/>
          <p:nvPr/>
        </p:nvGrpSpPr>
        <p:grpSpPr>
          <a:xfrm>
            <a:off x="5050255" y="252456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50255" y="331508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79309" y="106416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dirty="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05 May 2022</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13</a:t>
            </a:fld>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lstStyle/>
          <a:p>
            <a:pPr lvl="0"/>
            <a:r>
              <a:rPr lang="en-GB" dirty="0"/>
              <a:t>Replies to offers</a:t>
            </a:r>
          </a:p>
        </p:txBody>
      </p:sp>
      <p:pic>
        <p:nvPicPr>
          <p:cNvPr id="3" name="Picture Placeholder 8" descr="A group of people sitting at a table&#10;&#10;Description automatically generated">
            <a:extLst>
              <a:ext uri="{FF2B5EF4-FFF2-40B4-BE49-F238E27FC236}">
                <a16:creationId xmlns:a16="http://schemas.microsoft.com/office/drawing/2014/main" id="{E698A2E9-6410-4757-BA60-B3920D72951B}"/>
              </a:ext>
            </a:extLst>
          </p:cNvPr>
          <p:cNvPicPr>
            <a:picLocks noGrp="1" noChangeAspect="1"/>
          </p:cNvPicPr>
          <p:nvPr>
            <p:ph type="pic" idx="1"/>
          </p:nvPr>
        </p:nvPicPr>
        <p:blipFill>
          <a:blip r:embed="rId3"/>
          <a:srcRect l="8986" r="8986"/>
          <a:stretch>
            <a:fillRect/>
          </a:stretch>
        </p:blipFill>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41" y="1259784"/>
            <a:ext cx="3832177" cy="3702215"/>
          </a:xfrm>
        </p:spPr>
        <p:txBody>
          <a:bodyPr/>
          <a:lstStyle/>
          <a:p>
            <a:pPr lvl="0" defTabSz="914400">
              <a:lnSpc>
                <a:spcPct val="100000"/>
              </a:lnSpc>
              <a:spcAft>
                <a:spcPts val="600"/>
              </a:spcAft>
              <a:tabLst>
                <a:tab pos="1003297" algn="l"/>
                <a:tab pos="1346197" algn="l"/>
                <a:tab pos="1663695" algn="l"/>
              </a:tabLst>
            </a:pPr>
            <a:r>
              <a:rPr lang="en-US" sz="1400" dirty="0"/>
              <a:t>Once students have decisions from all their choices, they can hold a maximum of two offers:</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one as a ‘firm’ acceptance – their first choice</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the other as an ‘insurance’ acceptance. This acts as a back-up if they don’t get into their  ‘firm’ choice</a:t>
            </a:r>
          </a:p>
          <a:p>
            <a:pPr lvl="0" defTabSz="914400">
              <a:lnSpc>
                <a:spcPct val="100000"/>
              </a:lnSpc>
              <a:spcAft>
                <a:spcPts val="600"/>
              </a:spcAft>
              <a:tabLst>
                <a:tab pos="1003297" algn="l"/>
                <a:tab pos="1346197" algn="l"/>
                <a:tab pos="1663695" algn="l"/>
              </a:tabLst>
            </a:pPr>
            <a:r>
              <a:rPr lang="en-US" sz="1400" dirty="0"/>
              <a:t>They must then decline any remaining offers.</a:t>
            </a:r>
          </a:p>
          <a:p>
            <a:pPr lvl="0" defTabSz="914400">
              <a:lnSpc>
                <a:spcPct val="100000"/>
              </a:lnSpc>
              <a:spcAft>
                <a:spcPts val="600"/>
              </a:spcAft>
              <a:tabLst>
                <a:tab pos="1003297" algn="l"/>
                <a:tab pos="1346197" algn="l"/>
                <a:tab pos="1663695" algn="l"/>
              </a:tabLst>
            </a:pPr>
            <a:r>
              <a:rPr lang="en-US" sz="1400" dirty="0"/>
              <a:t>Once all decisions and replies have been made, if students aren’t holding an offer, they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14</a:t>
            </a:fld>
            <a:endParaRPr lang="en-US" sz="900" kern="0" dirty="0">
              <a:solidFill>
                <a:srgbClr val="1F2834"/>
              </a:solidFill>
              <a:latin typeface="Calibri"/>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77614"/>
            <a:ext cx="8228008" cy="1069793"/>
          </a:xfrm>
        </p:spPr>
        <p:txBody>
          <a:bodyPr>
            <a:normAutofit/>
          </a:bodyPr>
          <a:lstStyle/>
          <a:p>
            <a:pPr lvl="0"/>
            <a:r>
              <a:rPr lang="en-GB" sz="3200" dirty="0"/>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3601728" y="1418691"/>
            <a:ext cx="4555301" cy="2853138"/>
          </a:xfrm>
        </p:spPr>
        <p:txBody>
          <a:bodyPr>
            <a:normAutofit/>
          </a:bodyPr>
          <a:lstStyle/>
          <a:p>
            <a:pPr marL="0" indent="0" defTabSz="914400">
              <a:spcBef>
                <a:spcPts val="200"/>
              </a:spcBef>
              <a:buNone/>
            </a:pPr>
            <a:r>
              <a:rPr lang="en-US" sz="1500" b="1" dirty="0"/>
              <a:t>Extra </a:t>
            </a:r>
            <a:r>
              <a:rPr lang="en-US" sz="1500" dirty="0"/>
              <a:t>(Feb – Jul)</a:t>
            </a:r>
          </a:p>
          <a:p>
            <a:pPr marL="400050" lvl="1" indent="-285750" defTabSz="914400">
              <a:spcBef>
                <a:spcPts val="200"/>
              </a:spcBef>
              <a:buFont typeface="Arial" pitchFamily="34"/>
              <a:buChar char="•"/>
            </a:pPr>
            <a:r>
              <a:rPr lang="en-US" sz="1500" dirty="0"/>
              <a:t>Used all five choices and had no offers. </a:t>
            </a:r>
          </a:p>
          <a:p>
            <a:pPr marL="400050" lvl="1" indent="-285750" defTabSz="914400">
              <a:spcBef>
                <a:spcPts val="200"/>
              </a:spcBef>
              <a:buFont typeface="Arial" pitchFamily="34"/>
              <a:buChar char="•"/>
            </a:pPr>
            <a:r>
              <a:rPr lang="en-US" sz="1500" dirty="0"/>
              <a:t>Add Extra choices for consideration one at a time in Track.</a:t>
            </a:r>
          </a:p>
          <a:p>
            <a:pPr marL="0" lvl="1" indent="-228600" defTabSz="914400">
              <a:spcBef>
                <a:spcPts val="200"/>
              </a:spcBef>
              <a:buFont typeface="Arial" pitchFamily="34"/>
              <a:buChar char="•"/>
            </a:pPr>
            <a:endParaRPr lang="en-US" sz="1500" dirty="0"/>
          </a:p>
          <a:p>
            <a:pPr marL="0" lvl="0" indent="0" defTabSz="914400">
              <a:spcBef>
                <a:spcPts val="200"/>
              </a:spcBef>
              <a:buNone/>
            </a:pPr>
            <a:r>
              <a:rPr lang="en-US" sz="1500" b="1" dirty="0"/>
              <a:t>Clearing</a:t>
            </a:r>
            <a:r>
              <a:rPr lang="en-US" sz="1500" dirty="0"/>
              <a:t> (Jul – Oct)</a:t>
            </a:r>
            <a:endParaRPr lang="en-US" sz="1500" dirty="0">
              <a:cs typeface="Calibri Light"/>
            </a:endParaRPr>
          </a:p>
          <a:p>
            <a:pPr lvl="0" defTabSz="914400">
              <a:spcBef>
                <a:spcPts val="200"/>
              </a:spcBef>
              <a:buFont typeface="Arial" pitchFamily="34"/>
              <a:buChar char="•"/>
            </a:pPr>
            <a:r>
              <a:rPr lang="en-US" sz="1500" dirty="0"/>
              <a:t>Apply after 30 June, receive no offers, decline all offers, not met conditions. </a:t>
            </a:r>
          </a:p>
          <a:p>
            <a:pPr defTabSz="914400">
              <a:spcBef>
                <a:spcPts val="200"/>
              </a:spcBef>
              <a:buFont typeface="Arial" pitchFamily="34"/>
              <a:buChar char="•"/>
            </a:pPr>
            <a:r>
              <a:rPr lang="en-US" sz="1500" dirty="0"/>
              <a:t>Find vacancies from early July, and add a Clearing choice to their application.  </a:t>
            </a:r>
          </a:p>
          <a:p>
            <a:pPr marL="0" indent="-228600" defTabSz="914400">
              <a:spcBef>
                <a:spcPts val="200"/>
              </a:spcBef>
              <a:buFont typeface="Arial" pitchFamily="34"/>
              <a:buChar char="•"/>
            </a:pPr>
            <a:endParaRPr lang="en-US" sz="1500" dirty="0">
              <a:cs typeface="Calibri Light"/>
            </a:endParaRPr>
          </a:p>
        </p:txBody>
      </p:sp>
      <p:sp>
        <p:nvSpPr>
          <p:cNvPr id="4" name="Date Placeholder 4">
            <a:extLst>
              <a:ext uri="{FF2B5EF4-FFF2-40B4-BE49-F238E27FC236}">
                <a16:creationId xmlns:a16="http://schemas.microsoft.com/office/drawing/2014/main" id="{BC5AE595-7577-417A-B941-D40E2606C11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877463-BC01-490A-9DB0-A243536D2A3E}"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7C667472-DD36-4B63-A0AB-D1134B27F5B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a:t>
            </a:r>
            <a:r>
              <a:rPr lang="en-US" sz="900" b="0" i="0" u="none" strike="noStrike" kern="1200" cap="none" spc="0" baseline="0" dirty="0">
                <a:solidFill>
                  <a:srgbClr val="FFFFFF"/>
                </a:solidFill>
                <a:uFillTx/>
                <a:latin typeface="Calibri"/>
              </a:rPr>
              <a:t>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5A162691-FA4A-4AA9-B819-8ECAF848BB5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9D7C987A-121D-4707-8420-B3571F86C8AC}" type="slidenum">
              <a:rPr sz="900" smtClean="0">
                <a:solidFill>
                  <a:srgbClr val="FFFFFF"/>
                </a:solidFill>
                <a:latin typeface="Calibri"/>
              </a:rPr>
              <a:t>15</a:t>
            </a:fld>
            <a:endParaRPr lang="en-US" sz="900" dirty="0">
              <a:solidFill>
                <a:srgbClr val="FFFFFF"/>
              </a:solidFill>
              <a:latin typeface="Calibri"/>
            </a:endParaRPr>
          </a:p>
        </p:txBody>
      </p:sp>
      <p:pic>
        <p:nvPicPr>
          <p:cNvPr id="7" name="Graphic 11" descr="Checkmark">
            <a:extLst>
              <a:ext uri="{FF2B5EF4-FFF2-40B4-BE49-F238E27FC236}">
                <a16:creationId xmlns:a16="http://schemas.microsoft.com/office/drawing/2014/main" id="{1072EEE8-BF8A-4FD6-BDC4-4C68D9841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155" y="1543799"/>
            <a:ext cx="2196087" cy="2196087"/>
          </a:xfrm>
          <a:prstGeom prst="rect">
            <a:avLst/>
          </a:prstGeom>
          <a:noFill/>
          <a:ln cap="flat">
            <a:noFill/>
          </a:ln>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p:txBody>
          <a:bodyPr>
            <a:normAutofit fontScale="90000"/>
          </a:bodyPr>
          <a:lstStyle/>
          <a:p>
            <a:r>
              <a:rPr lang="en-GB" dirty="0"/>
              <a:t>What should students be doing now?</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idx="2"/>
          </p:nvPr>
        </p:nvSpPr>
        <p:spPr>
          <a:xfrm>
            <a:off x="287341" y="1729186"/>
            <a:ext cx="3832177" cy="2858688"/>
          </a:xfrm>
        </p:spPr>
        <p:txBody>
          <a:bodyPr>
            <a:normAutofit fontScale="92500" lnSpcReduction="10000"/>
          </a:bodyPr>
          <a:lstStyle/>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Research on Unifrog.org – they will be shown this next week</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Book University Open Days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err="1"/>
              <a:t>supercurricular</a:t>
            </a:r>
            <a:r>
              <a:rPr lang="en-US" sz="1600" dirty="0"/>
              <a:t> activities – e.g. extra reading, MOOCs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work experience/volunteering – essential for some</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focus on this year’s studies – predicted grades are vital</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16</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p:nvPr>
        </p:nvSpPr>
        <p:spPr>
          <a:xfrm>
            <a:off x="357143" y="0"/>
            <a:ext cx="8228008" cy="1069793"/>
          </a:xfrm>
        </p:spPr>
        <p:txBody>
          <a:bodyPr>
            <a:normAutofit/>
          </a:bodyPr>
          <a:lstStyle/>
          <a:p>
            <a:r>
              <a:rPr lang="en-GB" sz="3200"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2370930299"/>
              </p:ext>
            </p:extLst>
          </p:nvPr>
        </p:nvGraphicFramePr>
        <p:xfrm>
          <a:off x="286755" y="1221155"/>
          <a:ext cx="8570489" cy="310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17</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768527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06188"/>
            <a:ext cx="8228008" cy="1069793"/>
          </a:xfrm>
        </p:spPr>
        <p:txBody>
          <a:bodyPr>
            <a:normAutofit/>
          </a:bodyPr>
          <a:lstStyle/>
          <a:p>
            <a:pPr lvl="0"/>
            <a:r>
              <a:rPr lang="en-GB" sz="3200" dirty="0">
                <a:solidFill>
                  <a:srgbClr val="1E2834"/>
                </a:solidFill>
              </a:rPr>
              <a:t>Choices available</a:t>
            </a:r>
            <a:endParaRPr lang="en-GB" sz="3200" dirty="0"/>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85DAA1C7-7D03-4C8A-92A3-83C066AE1820}" type="slidenum">
              <a:rPr sz="900" kern="0" smtClean="0">
                <a:solidFill>
                  <a:srgbClr val="FFFFFF"/>
                </a:solidFill>
                <a:latin typeface="Calibri"/>
              </a:rPr>
              <a:t>2</a:t>
            </a:fld>
            <a:endParaRPr lang="en-US" sz="900" kern="0" dirty="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3962023388"/>
              </p:ext>
            </p:extLst>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63600"/>
            <a:ext cx="8228008" cy="1069793"/>
          </a:xfrm>
        </p:spPr>
        <p:txBody>
          <a:bodyPr>
            <a:normAutofit/>
          </a:bodyPr>
          <a:lstStyle/>
          <a:p>
            <a:pPr lvl="0"/>
            <a:r>
              <a:rPr lang="en-US" sz="3200" dirty="0"/>
              <a:t>Apprenticeship advice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7341" y="1165324"/>
            <a:ext cx="5404973" cy="3320017"/>
          </a:xfrm>
        </p:spPr>
        <p:txBody>
          <a:bodyPr>
            <a:normAutofit/>
          </a:bodyPr>
          <a:lstStyle/>
          <a:p>
            <a:pPr lvl="0">
              <a:lnSpc>
                <a:spcPct val="110000"/>
              </a:lnSpc>
              <a:buFont typeface="Arial" panose="020B0604020202020204" pitchFamily="34" charset="0"/>
              <a:buChar char="•"/>
            </a:pPr>
            <a:r>
              <a:rPr lang="en-GB" sz="1600" dirty="0">
                <a:latin typeface="+mj-lt"/>
              </a:rPr>
              <a:t>Degree Apprenticeships are a valid alternative to full time university – students achieve the same level of qualification whilst also gaining work experience </a:t>
            </a:r>
          </a:p>
          <a:p>
            <a:pPr lvl="0">
              <a:lnSpc>
                <a:spcPct val="110000"/>
              </a:lnSpc>
              <a:buFont typeface="Arial" panose="020B0604020202020204" pitchFamily="34" charset="0"/>
              <a:buChar char="•"/>
            </a:pPr>
            <a:r>
              <a:rPr lang="en-GB" sz="1600" dirty="0">
                <a:latin typeface="+mj-lt"/>
              </a:rPr>
              <a:t>Full time work and studying at the same time</a:t>
            </a:r>
          </a:p>
          <a:p>
            <a:pPr lvl="0">
              <a:lnSpc>
                <a:spcPct val="110000"/>
              </a:lnSpc>
              <a:buFont typeface="Arial" panose="020B0604020202020204" pitchFamily="34" charset="0"/>
              <a:buChar char="•"/>
            </a:pPr>
            <a:r>
              <a:rPr lang="en-GB" sz="1600" dirty="0">
                <a:latin typeface="+mj-lt"/>
              </a:rPr>
              <a:t>Salary and no university fees</a:t>
            </a:r>
          </a:p>
          <a:p>
            <a:pPr lvl="0">
              <a:lnSpc>
                <a:spcPct val="110000"/>
              </a:lnSpc>
              <a:buFont typeface="Arial" panose="020B0604020202020204" pitchFamily="34" charset="0"/>
              <a:buChar char="•"/>
            </a:pPr>
            <a:r>
              <a:rPr lang="en-GB" sz="1600" dirty="0">
                <a:latin typeface="+mj-lt"/>
              </a:rPr>
              <a:t>Very competitive but the number of opportunities is increasing each year</a:t>
            </a:r>
          </a:p>
          <a:p>
            <a:pPr lvl="0">
              <a:lnSpc>
                <a:spcPct val="110000"/>
              </a:lnSpc>
              <a:buFont typeface="Arial" panose="020B0604020202020204" pitchFamily="34" charset="0"/>
              <a:buChar char="•"/>
            </a:pPr>
            <a:r>
              <a:rPr lang="en-GB" sz="1600" dirty="0">
                <a:latin typeface="+mj-lt"/>
              </a:rPr>
              <a:t>Need to know what type of area you want to work in</a:t>
            </a:r>
          </a:p>
          <a:p>
            <a:pPr lvl="0">
              <a:lnSpc>
                <a:spcPct val="110000"/>
              </a:lnSpc>
              <a:buFont typeface="Arial" panose="020B0604020202020204" pitchFamily="34" charset="0"/>
              <a:buChar char="•"/>
            </a:pPr>
            <a:r>
              <a:rPr lang="en-GB" sz="1600" dirty="0">
                <a:latin typeface="+mj-lt"/>
              </a:rPr>
              <a:t>Applications are direct to the employer – can be time consuming</a:t>
            </a:r>
          </a:p>
          <a:p>
            <a:pPr lvl="0">
              <a:lnSpc>
                <a:spcPct val="110000"/>
              </a:lnSpc>
              <a:buFont typeface="Arial" panose="020B0604020202020204" pitchFamily="34" charset="0"/>
              <a:buChar char="•"/>
            </a:pPr>
            <a:endParaRPr lang="en-GB" sz="1200" dirty="0">
              <a:latin typeface="+mj-lt"/>
            </a:endParaRPr>
          </a:p>
          <a:p>
            <a:pPr lvl="0">
              <a:lnSpc>
                <a:spcPct val="110000"/>
              </a:lnSpc>
              <a:buFont typeface="Arial" panose="020B0604020202020204" pitchFamily="34" charset="0"/>
              <a:buChar char="•"/>
            </a:pPr>
            <a:endParaRPr lang="en-GB" sz="1200" dirty="0">
              <a:latin typeface="+mj-lt"/>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3</a:t>
            </a:fld>
            <a:endParaRPr lang="en-US" sz="900" dirty="0">
              <a:solidFill>
                <a:srgbClr val="FFFFFF"/>
              </a:solidFill>
              <a:latin typeface="Calibri"/>
            </a:endParaRPr>
          </a:p>
        </p:txBody>
      </p:sp>
      <p:sp>
        <p:nvSpPr>
          <p:cNvPr id="11" name="Oval 10">
            <a:extLst>
              <a:ext uri="{FF2B5EF4-FFF2-40B4-BE49-F238E27FC236}">
                <a16:creationId xmlns:a16="http://schemas.microsoft.com/office/drawing/2014/main" id="{666CE855-95F8-4408-8F28-3F6B47621A5A}"/>
              </a:ext>
            </a:extLst>
          </p:cNvPr>
          <p:cNvSpPr/>
          <p:nvPr/>
        </p:nvSpPr>
        <p:spPr>
          <a:xfrm>
            <a:off x="5982586" y="1165324"/>
            <a:ext cx="2874071" cy="2746275"/>
          </a:xfrm>
          <a:prstGeom prst="ellipse">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2800" b="1" dirty="0"/>
              <a:t>Head to:</a:t>
            </a:r>
            <a:r>
              <a:rPr lang="en-US" sz="1400" b="1" dirty="0"/>
              <a:t> </a:t>
            </a:r>
            <a:r>
              <a:rPr lang="en-GB" sz="1300" b="1" dirty="0">
                <a:hlinkClick r:id="rId3">
                  <a:extLst>
                    <a:ext uri="{A12FA001-AC4F-418D-AE19-62706E023703}">
                      <ahyp:hlinkClr xmlns:ahyp="http://schemas.microsoft.com/office/drawing/2018/hyperlinkcolor" val="tx"/>
                    </a:ext>
                  </a:extLst>
                </a:hlinkClick>
              </a:rPr>
              <a:t>ucas.com/apprenticeships</a:t>
            </a:r>
            <a:endParaRPr lang="en-US" sz="1300" b="1" dirty="0"/>
          </a:p>
        </p:txBody>
      </p:sp>
    </p:spTree>
    <p:custDataLst>
      <p:tags r:id="rId1"/>
    </p:custDataLst>
    <p:extLst>
      <p:ext uri="{BB962C8B-B14F-4D97-AF65-F5344CB8AC3E}">
        <p14:creationId xmlns:p14="http://schemas.microsoft.com/office/powerpoint/2010/main" val="3765419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287341" y="103758"/>
            <a:ext cx="8228008" cy="1069793"/>
          </a:xfrm>
        </p:spPr>
        <p:txBody>
          <a:bodyPr>
            <a:normAutofit/>
          </a:bodyPr>
          <a:lstStyle/>
          <a:p>
            <a:pPr lvl="0"/>
            <a:r>
              <a:rPr lang="en-GB" sz="3200" dirty="0"/>
              <a:t>University – a huge choice….</a:t>
            </a:r>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7BAABDD8-FF6B-4F18-BB86-226492653E5F}" type="slidenum">
              <a:rPr sz="900" kern="0" smtClean="0">
                <a:solidFill>
                  <a:srgbClr val="FFFFFF"/>
                </a:solidFill>
                <a:latin typeface="Calibri"/>
              </a:rPr>
              <a:t>4</a:t>
            </a:fld>
            <a:endParaRPr lang="en-US" sz="900" kern="0" dirty="0">
              <a:solidFill>
                <a:srgbClr val="FFFFFF"/>
              </a:solidFill>
              <a:latin typeface="Calibri"/>
            </a:endParaRPr>
          </a:p>
        </p:txBody>
      </p:sp>
      <p:sp>
        <p:nvSpPr>
          <p:cNvPr id="9" name="Content Placeholder 8">
            <a:extLst>
              <a:ext uri="{FF2B5EF4-FFF2-40B4-BE49-F238E27FC236}">
                <a16:creationId xmlns:a16="http://schemas.microsoft.com/office/drawing/2014/main" id="{F607102A-D89F-436C-B1F9-4522640E2BA0}"/>
              </a:ext>
            </a:extLst>
          </p:cNvPr>
          <p:cNvSpPr>
            <a:spLocks noGrp="1"/>
          </p:cNvSpPr>
          <p:nvPr>
            <p:ph idx="1"/>
          </p:nvPr>
        </p:nvSpPr>
        <p:spPr>
          <a:xfrm>
            <a:off x="343675" y="1430188"/>
            <a:ext cx="8228008" cy="2853138"/>
          </a:xfrm>
        </p:spPr>
        <p:txBody>
          <a:bodyPr/>
          <a:lstStyle/>
          <a:p>
            <a:pPr marL="0" indent="0">
              <a:buClr>
                <a:schemeClr val="bg1"/>
              </a:buClr>
              <a:buNone/>
              <a:defRPr/>
            </a:pPr>
            <a:r>
              <a:rPr lang="en-GB" sz="3200" b="1" dirty="0">
                <a:latin typeface="Calibri"/>
              </a:rPr>
              <a:t>350+</a:t>
            </a:r>
            <a:r>
              <a:rPr lang="en-GB" sz="1600" dirty="0">
                <a:solidFill>
                  <a:schemeClr val="tx1"/>
                </a:solidFill>
                <a:latin typeface="+mj-lt"/>
                <a:cs typeface="Calibri"/>
              </a:rPr>
              <a:t> universities and colleges:</a:t>
            </a:r>
          </a:p>
          <a:p>
            <a:pPr lvl="1">
              <a:buClr>
                <a:schemeClr val="bg1"/>
              </a:buClr>
              <a:buFont typeface="Arial" panose="020B0604020202020204" pitchFamily="34" charset="0"/>
              <a:buChar char="•"/>
              <a:defRPr/>
            </a:pPr>
            <a:r>
              <a:rPr lang="en-GB" sz="1400" b="1" dirty="0">
                <a:solidFill>
                  <a:schemeClr val="tx1"/>
                </a:solidFill>
                <a:latin typeface="+mj-lt"/>
                <a:cs typeface="Calibri"/>
              </a:rPr>
              <a:t>4</a:t>
            </a:r>
            <a:r>
              <a:rPr lang="en-GB" sz="1400" dirty="0">
                <a:solidFill>
                  <a:schemeClr val="tx1"/>
                </a:solidFill>
                <a:latin typeface="+mj-lt"/>
                <a:cs typeface="Calibri"/>
              </a:rPr>
              <a:t> in </a:t>
            </a:r>
            <a:r>
              <a:rPr lang="en-GB" sz="1400" b="1" dirty="0">
                <a:solidFill>
                  <a:schemeClr val="tx1"/>
                </a:solidFill>
                <a:latin typeface="+mj-lt"/>
                <a:cs typeface="Calibri"/>
              </a:rPr>
              <a:t>Northern Ireland</a:t>
            </a:r>
          </a:p>
          <a:p>
            <a:pPr lvl="1">
              <a:buClr>
                <a:schemeClr val="bg1"/>
              </a:buClr>
              <a:buFont typeface="Arial" panose="020B0604020202020204" pitchFamily="34" charset="0"/>
              <a:buChar char="•"/>
              <a:defRPr/>
            </a:pPr>
            <a:r>
              <a:rPr lang="en-GB" sz="1400" b="1" dirty="0">
                <a:solidFill>
                  <a:schemeClr val="tx1"/>
                </a:solidFill>
                <a:latin typeface="+mj-lt"/>
              </a:rPr>
              <a:t>15</a:t>
            </a:r>
            <a:r>
              <a:rPr lang="en-GB" sz="1400" dirty="0">
                <a:solidFill>
                  <a:schemeClr val="tx1"/>
                </a:solidFill>
                <a:latin typeface="+mj-lt"/>
              </a:rPr>
              <a:t> in </a:t>
            </a:r>
            <a:r>
              <a:rPr lang="en-GB" sz="1400" b="1" dirty="0">
                <a:solidFill>
                  <a:schemeClr val="tx1"/>
                </a:solidFill>
                <a:latin typeface="+mj-lt"/>
              </a:rPr>
              <a:t>Wales</a:t>
            </a:r>
          </a:p>
          <a:p>
            <a:pPr lvl="1">
              <a:buClr>
                <a:schemeClr val="bg1"/>
              </a:buClr>
              <a:buFont typeface="Arial" panose="020B0604020202020204" pitchFamily="34" charset="0"/>
              <a:buChar char="•"/>
              <a:defRPr/>
            </a:pPr>
            <a:r>
              <a:rPr lang="en-GB" sz="1400" b="1" dirty="0">
                <a:solidFill>
                  <a:schemeClr val="tx1"/>
                </a:solidFill>
                <a:latin typeface="+mj-lt"/>
              </a:rPr>
              <a:t>18</a:t>
            </a:r>
            <a:r>
              <a:rPr lang="en-GB" sz="1400" dirty="0">
                <a:solidFill>
                  <a:schemeClr val="tx1"/>
                </a:solidFill>
                <a:latin typeface="+mj-lt"/>
              </a:rPr>
              <a:t> in </a:t>
            </a:r>
            <a:r>
              <a:rPr lang="en-GB" sz="1400" b="1" dirty="0">
                <a:solidFill>
                  <a:schemeClr val="tx1"/>
                </a:solidFill>
                <a:latin typeface="+mj-lt"/>
              </a:rPr>
              <a:t>Scotland</a:t>
            </a:r>
          </a:p>
          <a:p>
            <a:pPr lvl="1">
              <a:buClr>
                <a:schemeClr val="bg1"/>
              </a:buClr>
              <a:buFont typeface="Arial" panose="020B0604020202020204" pitchFamily="34" charset="0"/>
              <a:buChar char="•"/>
              <a:defRPr/>
            </a:pPr>
            <a:r>
              <a:rPr lang="en-GB" sz="1400" b="1" dirty="0">
                <a:solidFill>
                  <a:schemeClr val="tx1"/>
                </a:solidFill>
                <a:latin typeface="+mj-lt"/>
              </a:rPr>
              <a:t>316</a:t>
            </a:r>
            <a:r>
              <a:rPr lang="en-GB" sz="1400" dirty="0">
                <a:solidFill>
                  <a:schemeClr val="tx1"/>
                </a:solidFill>
                <a:latin typeface="+mj-lt"/>
              </a:rPr>
              <a:t> in </a:t>
            </a:r>
            <a:r>
              <a:rPr lang="en-GB" sz="1400" b="1" dirty="0">
                <a:solidFill>
                  <a:schemeClr val="tx1"/>
                </a:solidFill>
                <a:latin typeface="+mj-lt"/>
              </a:rPr>
              <a:t>England</a:t>
            </a:r>
          </a:p>
        </p:txBody>
      </p:sp>
      <p:pic>
        <p:nvPicPr>
          <p:cNvPr id="11" name="Picture 10">
            <a:extLst>
              <a:ext uri="{FF2B5EF4-FFF2-40B4-BE49-F238E27FC236}">
                <a16:creationId xmlns:a16="http://schemas.microsoft.com/office/drawing/2014/main" id="{7E00D3D9-43E4-4C15-9A5A-9CCFBC267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623" y="231081"/>
            <a:ext cx="2745262" cy="4052245"/>
          </a:xfrm>
          <a:prstGeom prst="rect">
            <a:avLst/>
          </a:prstGeom>
        </p:spPr>
      </p:pic>
      <p:sp>
        <p:nvSpPr>
          <p:cNvPr id="13" name="Rectangle 12">
            <a:extLst>
              <a:ext uri="{FF2B5EF4-FFF2-40B4-BE49-F238E27FC236}">
                <a16:creationId xmlns:a16="http://schemas.microsoft.com/office/drawing/2014/main" id="{B89B04B5-AFA5-496D-A36C-DB421E33194E}"/>
              </a:ext>
            </a:extLst>
          </p:cNvPr>
          <p:cNvSpPr>
            <a:spLocks noChangeArrowheads="1"/>
          </p:cNvSpPr>
          <p:nvPr/>
        </p:nvSpPr>
        <p:spPr bwMode="auto">
          <a:xfrm>
            <a:off x="343675" y="3176304"/>
            <a:ext cx="4031447"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chemeClr val="bg1"/>
              </a:buClr>
              <a:buNone/>
              <a:defRPr/>
            </a:pPr>
            <a:r>
              <a:rPr lang="en-GB" sz="3200" b="1" dirty="0">
                <a:solidFill>
                  <a:srgbClr val="1F2834"/>
                </a:solidFill>
                <a:latin typeface="Calibri"/>
              </a:rPr>
              <a:t>35,000+</a:t>
            </a:r>
            <a:r>
              <a:rPr lang="en-GB" sz="3800" b="1" dirty="0">
                <a:latin typeface="+mj-lt"/>
              </a:rPr>
              <a:t> </a:t>
            </a:r>
            <a:r>
              <a:rPr lang="en-GB" sz="1600" dirty="0">
                <a:latin typeface="+mj-lt"/>
              </a:rPr>
              <a:t>courses available</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AE5D-745C-4619-B0B4-270B12F91B59}"/>
              </a:ext>
            </a:extLst>
          </p:cNvPr>
          <p:cNvSpPr>
            <a:spLocks noGrp="1"/>
          </p:cNvSpPr>
          <p:nvPr>
            <p:ph type="title"/>
          </p:nvPr>
        </p:nvSpPr>
        <p:spPr>
          <a:xfrm>
            <a:off x="287341" y="0"/>
            <a:ext cx="8228008" cy="1069793"/>
          </a:xfrm>
        </p:spPr>
        <p:txBody>
          <a:bodyPr>
            <a:normAutofit/>
          </a:bodyPr>
          <a:lstStyle/>
          <a:p>
            <a:r>
              <a:rPr lang="en-GB" sz="3200" dirty="0"/>
              <a:t>Why higher education?</a:t>
            </a:r>
          </a:p>
        </p:txBody>
      </p:sp>
      <p:sp>
        <p:nvSpPr>
          <p:cNvPr id="3" name="Content Placeholder 2">
            <a:extLst>
              <a:ext uri="{FF2B5EF4-FFF2-40B4-BE49-F238E27FC236}">
                <a16:creationId xmlns:a16="http://schemas.microsoft.com/office/drawing/2014/main" id="{29A9A0D9-5470-4013-856E-B0E08F7FB0EE}"/>
              </a:ext>
            </a:extLst>
          </p:cNvPr>
          <p:cNvSpPr>
            <a:spLocks noGrp="1"/>
          </p:cNvSpPr>
          <p:nvPr>
            <p:ph idx="1"/>
          </p:nvPr>
        </p:nvSpPr>
        <p:spPr>
          <a:xfrm>
            <a:off x="287341" y="1069793"/>
            <a:ext cx="8228008" cy="3378747"/>
          </a:xfrm>
        </p:spPr>
        <p:txBody>
          <a:bodyPr>
            <a:normAutofit/>
          </a:bodyPr>
          <a:lstStyle/>
          <a:p>
            <a:pPr marL="0" indent="0" defTabSz="914400" eaLnBrk="1" hangingPunct="1">
              <a:lnSpc>
                <a:spcPct val="90000"/>
              </a:lnSpc>
              <a:spcAft>
                <a:spcPts val="600"/>
              </a:spcAft>
              <a:buClr>
                <a:srgbClr val="FF6451"/>
              </a:buClr>
              <a:buNone/>
              <a:defRPr/>
            </a:pPr>
            <a:r>
              <a:rPr lang="en-US" sz="1400" b="1" dirty="0">
                <a:latin typeface="+mj-lt"/>
                <a:ea typeface="+mn-ea"/>
              </a:rPr>
              <a:t>Opportunities while studying:</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Chance to study a subject they are passionate about.</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Achieve a qualification that could lead to their chosen career.</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Grow in confidence, make lifelong friends, and gain independence and important life skills that will widen their prospects.</a:t>
            </a:r>
          </a:p>
          <a:p>
            <a:pPr marL="228600" indent="-285750" defTabSz="914400" eaLnBrk="1" hangingPunct="1">
              <a:lnSpc>
                <a:spcPct val="90000"/>
              </a:lnSpc>
              <a:spcAft>
                <a:spcPts val="600"/>
              </a:spcAft>
              <a:buClr>
                <a:srgbClr val="FF6451"/>
              </a:buClr>
              <a:buFont typeface="Arial" panose="020B0604020202020204" pitchFamily="34" charset="0"/>
              <a:buChar char="•"/>
              <a:defRPr/>
            </a:pPr>
            <a:endParaRPr lang="en-US" sz="1400" dirty="0">
              <a:latin typeface="+mj-lt"/>
              <a:ea typeface="+mn-ea"/>
            </a:endParaRPr>
          </a:p>
          <a:p>
            <a:pPr marL="0" indent="0" defTabSz="914400" eaLnBrk="1" hangingPunct="1">
              <a:lnSpc>
                <a:spcPct val="90000"/>
              </a:lnSpc>
              <a:spcAft>
                <a:spcPts val="600"/>
              </a:spcAft>
              <a:buClr>
                <a:srgbClr val="FF6451"/>
              </a:buClr>
              <a:buNone/>
              <a:defRPr/>
            </a:pPr>
            <a:r>
              <a:rPr lang="en-US" sz="1400" b="1" dirty="0">
                <a:latin typeface="+mj-lt"/>
                <a:ea typeface="+mn-ea"/>
              </a:rPr>
              <a:t>With a degree, they’ll have:</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the opportunity to follow their career path</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better job prospects, as many employers target graduates</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higher earning potential</a:t>
            </a:r>
          </a:p>
          <a:p>
            <a:pPr>
              <a:buClr>
                <a:srgbClr val="FF6451"/>
              </a:buClr>
              <a:buFont typeface="Arial" panose="020B0604020202020204" pitchFamily="34" charset="0"/>
              <a:buChar char="•"/>
            </a:pPr>
            <a:endParaRPr lang="en-GB" sz="2000" dirty="0">
              <a:latin typeface="+mj-lt"/>
            </a:endParaRPr>
          </a:p>
        </p:txBody>
      </p:sp>
      <p:sp>
        <p:nvSpPr>
          <p:cNvPr id="5" name="Footer Placeholder 4">
            <a:extLst>
              <a:ext uri="{FF2B5EF4-FFF2-40B4-BE49-F238E27FC236}">
                <a16:creationId xmlns:a16="http://schemas.microsoft.com/office/drawing/2014/main" id="{72891204-7940-4034-A1FD-6B3269EA837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6CC70FA0-C4F7-4983-9F94-DDADBDCB410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dirty="0">
              <a:solidFill>
                <a:srgbClr val="FFFFFF"/>
              </a:solidFill>
              <a:uFillTx/>
              <a:latin typeface="Calibri"/>
            </a:endParaRPr>
          </a:p>
        </p:txBody>
      </p:sp>
      <p:sp>
        <p:nvSpPr>
          <p:cNvPr id="8" name="Slide Number Placeholder 6">
            <a:extLst>
              <a:ext uri="{FF2B5EF4-FFF2-40B4-BE49-F238E27FC236}">
                <a16:creationId xmlns:a16="http://schemas.microsoft.com/office/drawing/2014/main" id="{AF5DBA2D-B053-4345-9FA9-0CC3ED5AB269}"/>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kern="0" dirty="0">
                <a:solidFill>
                  <a:srgbClr val="FFFFFF"/>
                </a:solidFill>
                <a:latin typeface="Calibri"/>
              </a:rPr>
              <a:t>|   </a:t>
            </a:r>
            <a:fld id="{A2F8606F-E88B-417C-9A1B-095B832E158D}" type="slidenum">
              <a:rPr sz="900" kern="0" smtClean="0">
                <a:solidFill>
                  <a:srgbClr val="FFFFFF"/>
                </a:solidFill>
                <a:latin typeface="Calibri"/>
              </a:rPr>
              <a:pPr defTabSz="457200">
                <a:defRPr sz="1800" b="0" i="0" u="none" strike="noStrike" kern="0" cap="none" spc="0" baseline="0">
                  <a:solidFill>
                    <a:srgbClr val="000000"/>
                  </a:solidFill>
                  <a:uFillTx/>
                </a:defRPr>
              </a:pPr>
              <a:t>5</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65275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27294"/>
            <a:ext cx="8228008" cy="1069793"/>
          </a:xfrm>
        </p:spPr>
        <p:txBody>
          <a:bodyPr>
            <a:normAutofit/>
          </a:bodyPr>
          <a:lstStyle/>
          <a:p>
            <a:pPr lvl="0"/>
            <a:r>
              <a:rPr lang="en-US" sz="3200" dirty="0"/>
              <a:t>Choosing the right university</a:t>
            </a:r>
            <a:endParaRPr lang="en-GB" sz="3200" dirty="0"/>
          </a:p>
        </p:txBody>
      </p:sp>
      <p:sp>
        <p:nvSpPr>
          <p:cNvPr id="3" name="Content Placeholder 7">
            <a:extLst>
              <a:ext uri="{FF2B5EF4-FFF2-40B4-BE49-F238E27FC236}">
                <a16:creationId xmlns:a16="http://schemas.microsoft.com/office/drawing/2014/main" id="{A86E5E37-D0AE-4C77-BF86-AE30CCB35F96}"/>
              </a:ext>
            </a:extLst>
          </p:cNvPr>
          <p:cNvSpPr txBox="1">
            <a:spLocks noGrp="1"/>
          </p:cNvSpPr>
          <p:nvPr>
            <p:ph idx="1"/>
          </p:nvPr>
        </p:nvSpPr>
        <p:spPr>
          <a:xfrm>
            <a:off x="162093" y="1239723"/>
            <a:ext cx="8819814" cy="2853138"/>
          </a:xfrm>
        </p:spPr>
        <p:txBody>
          <a:bodyPr>
            <a:noAutofit/>
          </a:bodyPr>
          <a:lstStyle/>
          <a:p>
            <a:pPr marL="285750" lvl="0" indent="-285750">
              <a:lnSpc>
                <a:spcPct val="100000"/>
              </a:lnSpc>
              <a:spcBef>
                <a:spcPts val="300"/>
              </a:spcBef>
              <a:spcAft>
                <a:spcPts val="300"/>
              </a:spcAft>
              <a:buClr>
                <a:srgbClr val="555964"/>
              </a:buClr>
              <a:buFont typeface="Arial" pitchFamily="34"/>
              <a:buChar char="•"/>
            </a:pPr>
            <a:r>
              <a:rPr lang="en-US" sz="1500" b="1" dirty="0">
                <a:solidFill>
                  <a:schemeClr val="tx1"/>
                </a:solidFill>
                <a:latin typeface="Calibri Light" pitchFamily="34"/>
                <a:cs typeface="Calibri Light" pitchFamily="34"/>
              </a:rPr>
              <a:t>Style</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from the traditional, with a focus on subject-based courses and research, to modern universities, with a greater focus on vocational courses.</a:t>
            </a:r>
          </a:p>
          <a:p>
            <a:pPr marL="285750" lvl="0" indent="-285750">
              <a:lnSpc>
                <a:spcPct val="100000"/>
              </a:lnSpc>
              <a:spcBef>
                <a:spcPts val="300"/>
              </a:spcBef>
              <a:spcAft>
                <a:spcPts val="300"/>
              </a:spcAft>
              <a:buClr>
                <a:srgbClr val="555964"/>
              </a:buClr>
              <a:buFont typeface="Arial" pitchFamily="34"/>
              <a:buChar char="•"/>
            </a:pPr>
            <a:r>
              <a:rPr lang="en-US" sz="1500" b="1" dirty="0">
                <a:solidFill>
                  <a:schemeClr val="tx1"/>
                </a:solidFill>
                <a:latin typeface="Calibri Light" pitchFamily="34"/>
                <a:cs typeface="Calibri Light" pitchFamily="34"/>
              </a:rPr>
              <a:t>Location</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some are based in large cities, others in smaller towns - a major influence on the environment and lifestyle.</a:t>
            </a:r>
          </a:p>
          <a:p>
            <a:pPr marL="285750" lvl="0" indent="-285750">
              <a:lnSpc>
                <a:spcPct val="100000"/>
              </a:lnSpc>
              <a:spcBef>
                <a:spcPts val="300"/>
              </a:spcBef>
              <a:spcAft>
                <a:spcPts val="300"/>
              </a:spcAft>
              <a:buClr>
                <a:srgbClr val="555964"/>
              </a:buClr>
              <a:buFont typeface="Arial" pitchFamily="34"/>
              <a:buChar char="•"/>
            </a:pPr>
            <a:r>
              <a:rPr lang="en-US" sz="1500" b="1" dirty="0">
                <a:solidFill>
                  <a:schemeClr val="tx1"/>
                </a:solidFill>
                <a:latin typeface="Calibri Light" pitchFamily="34"/>
                <a:cs typeface="Calibri Light" pitchFamily="34"/>
              </a:rPr>
              <a:t>Size</a:t>
            </a:r>
            <a:r>
              <a:rPr lang="en-US" sz="1500" b="1" dirty="0">
                <a:solidFill>
                  <a:srgbClr val="FBC651"/>
                </a:solidFill>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larger universities can have more than 20,000 students, whereas some of the smallest have only a few thousand.</a:t>
            </a:r>
          </a:p>
          <a:p>
            <a:pPr marL="285750" lvl="0" indent="-285750">
              <a:lnSpc>
                <a:spcPct val="100000"/>
              </a:lnSpc>
              <a:spcBef>
                <a:spcPts val="300"/>
              </a:spcBef>
              <a:spcAft>
                <a:spcPts val="300"/>
              </a:spcAft>
              <a:buClr>
                <a:srgbClr val="555964"/>
              </a:buClr>
              <a:buFont typeface="Arial" pitchFamily="34"/>
              <a:buChar char="•"/>
            </a:pPr>
            <a:r>
              <a:rPr lang="en-US" sz="1500" b="1" dirty="0">
                <a:solidFill>
                  <a:schemeClr val="tx1"/>
                </a:solidFill>
                <a:latin typeface="Calibri Light" pitchFamily="34"/>
                <a:cs typeface="Calibri Light" pitchFamily="34"/>
              </a:rPr>
              <a:t>Culture and facilities </a:t>
            </a:r>
            <a:r>
              <a:rPr lang="en-GB" sz="1500" dirty="0">
                <a:latin typeface="Calibri Light" pitchFamily="34"/>
                <a:cs typeface="Calibri Light" pitchFamily="34"/>
              </a:rPr>
              <a:t>– </a:t>
            </a:r>
            <a:r>
              <a:rPr lang="en-US" sz="1500" dirty="0">
                <a:latin typeface="Calibri Light" pitchFamily="34"/>
                <a:cs typeface="Calibri Light" pitchFamily="34"/>
              </a:rPr>
              <a:t>influenced by a range of factors, including the diversity of students who attend. </a:t>
            </a:r>
          </a:p>
          <a:p>
            <a:pPr marL="285750" lvl="0" indent="-285750">
              <a:lnSpc>
                <a:spcPct val="100000"/>
              </a:lnSpc>
              <a:spcBef>
                <a:spcPts val="300"/>
              </a:spcBef>
              <a:spcAft>
                <a:spcPts val="300"/>
              </a:spcAft>
              <a:buClr>
                <a:srgbClr val="555964"/>
              </a:buClr>
              <a:buFont typeface="Arial" pitchFamily="34"/>
              <a:buChar char="•"/>
            </a:pPr>
            <a:r>
              <a:rPr lang="en-US" sz="1500" b="1" dirty="0">
                <a:solidFill>
                  <a:schemeClr val="tx1"/>
                </a:solidFill>
                <a:latin typeface="Calibri Light" pitchFamily="34"/>
                <a:cs typeface="Calibri Light" pitchFamily="34"/>
              </a:rPr>
              <a:t>What graduates do </a:t>
            </a:r>
            <a:r>
              <a:rPr lang="en-GB" sz="1500" dirty="0">
                <a:latin typeface="Calibri Light" pitchFamily="34"/>
                <a:cs typeface="Calibri Light" pitchFamily="34"/>
              </a:rPr>
              <a:t>– </a:t>
            </a:r>
            <a:r>
              <a:rPr lang="en-US" sz="1500" dirty="0">
                <a:latin typeface="Calibri Light" pitchFamily="34"/>
                <a:cs typeface="Calibri Light" pitchFamily="34"/>
              </a:rPr>
              <a:t>all universities collect destination statistics. It can be interesting to find out the types of jobs or further study students go on to.</a:t>
            </a:r>
          </a:p>
          <a:p>
            <a:pPr marL="285750" lvl="0" indent="-285750">
              <a:lnSpc>
                <a:spcPct val="100000"/>
              </a:lnSpc>
              <a:spcBef>
                <a:spcPts val="300"/>
              </a:spcBef>
              <a:spcAft>
                <a:spcPts val="300"/>
              </a:spcAft>
              <a:buClr>
                <a:srgbClr val="555964"/>
              </a:buClr>
              <a:buFont typeface="Arial" pitchFamily="34"/>
              <a:buChar char="•"/>
            </a:pPr>
            <a:r>
              <a:rPr lang="en-US" sz="1500" b="1" dirty="0">
                <a:solidFill>
                  <a:schemeClr val="tx1"/>
                </a:solidFill>
                <a:latin typeface="Calibri Light" pitchFamily="34"/>
                <a:cs typeface="Calibri Light" pitchFamily="34"/>
              </a:rPr>
              <a:t>Tuition fees </a:t>
            </a:r>
            <a:r>
              <a:rPr lang="en-GB" sz="1500" dirty="0">
                <a:latin typeface="Calibri Light" pitchFamily="34"/>
                <a:cs typeface="Calibri Light" pitchFamily="34"/>
              </a:rPr>
              <a:t>– can </a:t>
            </a:r>
            <a:r>
              <a:rPr lang="en-US" sz="1500" dirty="0">
                <a:latin typeface="Calibri Light" pitchFamily="34"/>
                <a:cs typeface="Calibri Light" pitchFamily="34"/>
              </a:rPr>
              <a:t>vary between course providers. Check if there are any scholarships or bursaries available. </a:t>
            </a:r>
          </a:p>
          <a:p>
            <a:pPr marL="285750" lvl="0" indent="-285750">
              <a:lnSpc>
                <a:spcPct val="100000"/>
              </a:lnSpc>
              <a:spcBef>
                <a:spcPts val="300"/>
              </a:spcBef>
              <a:spcAft>
                <a:spcPts val="300"/>
              </a:spcAft>
              <a:buClr>
                <a:srgbClr val="555964"/>
              </a:buClr>
              <a:buFont typeface="Arial" pitchFamily="34"/>
              <a:buChar char="•"/>
            </a:pPr>
            <a:r>
              <a:rPr lang="en-US" sz="1500" b="1" dirty="0">
                <a:solidFill>
                  <a:schemeClr val="tx1"/>
                </a:solidFill>
                <a:latin typeface="Calibri Light" pitchFamily="34"/>
                <a:cs typeface="Calibri Light" pitchFamily="34"/>
              </a:rPr>
              <a:t>Living costs </a:t>
            </a:r>
            <a:r>
              <a:rPr lang="en-GB" sz="1500" dirty="0">
                <a:latin typeface="Calibri Light" pitchFamily="34"/>
                <a:cs typeface="Calibri Light" pitchFamily="34"/>
              </a:rPr>
              <a:t>– </a:t>
            </a:r>
            <a:r>
              <a:rPr lang="en-US" sz="1500" dirty="0">
                <a:latin typeface="Calibri Light" pitchFamily="34"/>
                <a:cs typeface="Calibri Light" pitchFamily="34"/>
              </a:rPr>
              <a:t>accommodation, transport, and food can vary enormously. </a:t>
            </a:r>
          </a:p>
        </p:txBody>
      </p:sp>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7EB7DE69-B12F-4AF8-ABDE-1597214DA4DF}" type="slidenum">
              <a:rPr sz="900" smtClean="0">
                <a:solidFill>
                  <a:srgbClr val="1F2834"/>
                </a:solidFill>
                <a:latin typeface="Calibri"/>
              </a:rPr>
              <a:t>6</a:t>
            </a:fld>
            <a:endParaRPr lang="en-US" sz="900" dirty="0">
              <a:solidFill>
                <a:srgbClr val="1F2834"/>
              </a:solidFill>
              <a:latin typeface="Calibri"/>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D57A14B-61D5-4575-93E5-9D2844A651B3}"/>
              </a:ext>
            </a:extLst>
          </p:cNvPr>
          <p:cNvSpPr txBox="1">
            <a:spLocks noGrp="1"/>
          </p:cNvSpPr>
          <p:nvPr>
            <p:ph type="title"/>
          </p:nvPr>
        </p:nvSpPr>
        <p:spPr>
          <a:xfrm>
            <a:off x="178152" y="0"/>
            <a:ext cx="8228008" cy="1069793"/>
          </a:xfrm>
        </p:spPr>
        <p:txBody>
          <a:bodyPr>
            <a:normAutofit/>
          </a:bodyPr>
          <a:lstStyle/>
          <a:p>
            <a:pPr lvl="0"/>
            <a:r>
              <a:rPr lang="en-US" sz="3200" dirty="0"/>
              <a:t>Choosing the right course</a:t>
            </a:r>
            <a:endParaRPr lang="en-GB" sz="3200" dirty="0"/>
          </a:p>
        </p:txBody>
      </p:sp>
      <p:sp>
        <p:nvSpPr>
          <p:cNvPr id="3" name="Content Placeholder 7">
            <a:extLst>
              <a:ext uri="{FF2B5EF4-FFF2-40B4-BE49-F238E27FC236}">
                <a16:creationId xmlns:a16="http://schemas.microsoft.com/office/drawing/2014/main" id="{08DEB03F-0AF1-46F9-BEF4-13A2700CFB31}"/>
              </a:ext>
            </a:extLst>
          </p:cNvPr>
          <p:cNvSpPr txBox="1">
            <a:spLocks noGrp="1"/>
          </p:cNvSpPr>
          <p:nvPr>
            <p:ph idx="1"/>
          </p:nvPr>
        </p:nvSpPr>
        <p:spPr>
          <a:xfrm>
            <a:off x="287341" y="1377515"/>
            <a:ext cx="8228008" cy="3254305"/>
          </a:xfrm>
        </p:spPr>
        <p:txBody>
          <a:bodyPr>
            <a:normAutofit lnSpcReduction="10000"/>
          </a:bodyPr>
          <a:lstStyle/>
          <a:p>
            <a:pPr lvl="0">
              <a:lnSpc>
                <a:spcPct val="100000"/>
              </a:lnSpc>
              <a:spcAft>
                <a:spcPts val="1200"/>
              </a:spcAft>
              <a:buClr>
                <a:srgbClr val="FB705B"/>
              </a:buClr>
              <a:buFont typeface="Arial" pitchFamily="34"/>
              <a:buChar char="•"/>
            </a:pPr>
            <a:r>
              <a:rPr lang="en-US" sz="1400" dirty="0"/>
              <a:t>What does the course cover? </a:t>
            </a:r>
          </a:p>
          <a:p>
            <a:pPr lvl="0">
              <a:lnSpc>
                <a:spcPct val="100000"/>
              </a:lnSpc>
              <a:spcAft>
                <a:spcPts val="1200"/>
              </a:spcAft>
              <a:buClr>
                <a:srgbClr val="FB705B"/>
              </a:buClr>
              <a:buFont typeface="Arial" pitchFamily="34"/>
              <a:buChar char="•"/>
            </a:pPr>
            <a:r>
              <a:rPr lang="en-GB" sz="1400" dirty="0"/>
              <a:t>Courses with the same title may be very different. </a:t>
            </a:r>
          </a:p>
          <a:p>
            <a:pPr lvl="0">
              <a:lnSpc>
                <a:spcPct val="100000"/>
              </a:lnSpc>
              <a:spcAft>
                <a:spcPts val="1200"/>
              </a:spcAft>
              <a:buClr>
                <a:srgbClr val="FB705B"/>
              </a:buClr>
              <a:buFont typeface="Arial" pitchFamily="34"/>
              <a:buChar char="•"/>
            </a:pPr>
            <a:r>
              <a:rPr lang="en-US" sz="1400" dirty="0"/>
              <a:t>Look carefully at the core course content, and the range of optional studies/modules available. </a:t>
            </a:r>
          </a:p>
          <a:p>
            <a:pPr lvl="0">
              <a:lnSpc>
                <a:spcPct val="100000"/>
              </a:lnSpc>
              <a:spcAft>
                <a:spcPts val="1200"/>
              </a:spcAft>
              <a:buClr>
                <a:srgbClr val="FB705B"/>
              </a:buClr>
              <a:buFont typeface="Arial" pitchFamily="34"/>
              <a:buChar char="•"/>
            </a:pPr>
            <a:r>
              <a:rPr lang="en-US" sz="1400" dirty="0"/>
              <a:t>Which modules are the most interesting and relevant to career aspirations?</a:t>
            </a:r>
          </a:p>
          <a:p>
            <a:pPr lvl="0">
              <a:lnSpc>
                <a:spcPct val="100000"/>
              </a:lnSpc>
              <a:spcAft>
                <a:spcPts val="1200"/>
              </a:spcAft>
              <a:buClr>
                <a:srgbClr val="FB705B"/>
              </a:buClr>
              <a:buFont typeface="Arial" pitchFamily="34"/>
              <a:buChar char="•"/>
            </a:pPr>
            <a:r>
              <a:rPr lang="en-US" sz="1400" dirty="0"/>
              <a:t>See if the course or university/college offers any internship, placement, or study abroad opportunities.</a:t>
            </a:r>
          </a:p>
          <a:p>
            <a:pPr lvl="0">
              <a:lnSpc>
                <a:spcPct val="100000"/>
              </a:lnSpc>
              <a:spcAft>
                <a:spcPts val="1200"/>
              </a:spcAft>
              <a:buClr>
                <a:srgbClr val="FB705B"/>
              </a:buClr>
              <a:buFont typeface="Arial" pitchFamily="34"/>
              <a:buChar char="•"/>
            </a:pPr>
            <a:r>
              <a:rPr lang="en-US" sz="1400" dirty="0"/>
              <a:t>How is the course taught </a:t>
            </a:r>
            <a:r>
              <a:rPr lang="en-GB" sz="1400" dirty="0"/>
              <a:t>–</a:t>
            </a:r>
            <a:r>
              <a:rPr lang="en-US" sz="1400" dirty="0"/>
              <a:t> structured teaching, or more independent research? How many lectures are there, and how much group work will be done in seminars?</a:t>
            </a:r>
          </a:p>
          <a:p>
            <a:pPr lvl="0">
              <a:lnSpc>
                <a:spcPct val="100000"/>
              </a:lnSpc>
              <a:spcAft>
                <a:spcPts val="1200"/>
              </a:spcAft>
              <a:buClr>
                <a:srgbClr val="FB705B"/>
              </a:buClr>
              <a:buFont typeface="Arial" pitchFamily="34"/>
              <a:buChar char="•"/>
            </a:pPr>
            <a:r>
              <a:rPr lang="en-US" sz="1400" dirty="0"/>
              <a:t>How is the course assessed?</a:t>
            </a:r>
          </a:p>
        </p:txBody>
      </p:sp>
      <p:sp>
        <p:nvSpPr>
          <p:cNvPr id="4" name="Date Placeholder 3">
            <a:extLst>
              <a:ext uri="{FF2B5EF4-FFF2-40B4-BE49-F238E27FC236}">
                <a16:creationId xmlns:a16="http://schemas.microsoft.com/office/drawing/2014/main" id="{42EB7D60-94D0-453B-A9ED-E7452B305FD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8622C8-A11B-47C4-B52A-53B98C8E7A9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dirty="0">
              <a:solidFill>
                <a:srgbClr val="FFFFFF"/>
              </a:solidFill>
              <a:uFillTx/>
              <a:latin typeface="Calibri"/>
            </a:endParaRPr>
          </a:p>
        </p:txBody>
      </p:sp>
      <p:sp>
        <p:nvSpPr>
          <p:cNvPr id="5" name="Footer Placeholder 4">
            <a:extLst>
              <a:ext uri="{FF2B5EF4-FFF2-40B4-BE49-F238E27FC236}">
                <a16:creationId xmlns:a16="http://schemas.microsoft.com/office/drawing/2014/main" id="{EF6B5BCC-29D7-4F7F-B47D-2403AE50E3C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DA425275-3004-4ABF-AC73-3110338044D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B14A2904-CCC7-4158-A484-B144FE6209CD}" type="slidenum">
              <a:rPr sz="900" smtClean="0">
                <a:solidFill>
                  <a:srgbClr val="FFFFFF"/>
                </a:solidFill>
                <a:latin typeface="Calibri"/>
              </a:rPr>
              <a:t>7</a:t>
            </a:fld>
            <a:endParaRPr lang="en-US" sz="900" dirty="0">
              <a:solidFill>
                <a:srgbClr val="FFFFFF"/>
              </a:solidFill>
              <a:latin typeface="Calibri"/>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2022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650861764"/>
              </p:ext>
            </p:extLst>
          </p:nvPr>
        </p:nvGraphicFramePr>
        <p:xfrm>
          <a:off x="287340" y="1359659"/>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05 May 2022</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8</a:t>
            </a:fld>
            <a:endParaRPr lang="en-US" sz="900" kern="0" dirty="0">
              <a:solidFill>
                <a:srgbClr val="FFFFFF"/>
              </a:solidFill>
              <a:latin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41" y="0"/>
            <a:ext cx="8228008" cy="1069793"/>
          </a:xfrm>
        </p:spPr>
        <p:txBody>
          <a:bodyPr/>
          <a:lstStyle/>
          <a:p>
            <a:r>
              <a:rPr lang="en-GB" sz="3600" dirty="0"/>
              <a:t>Applying -  key facts</a:t>
            </a:r>
            <a:endParaRPr lang="en-GB" dirty="0"/>
          </a:p>
        </p:txBody>
      </p:sp>
      <p:sp>
        <p:nvSpPr>
          <p:cNvPr id="23" name="Content Placeholder 22">
            <a:extLst>
              <a:ext uri="{FF2B5EF4-FFF2-40B4-BE49-F238E27FC236}">
                <a16:creationId xmlns:a16="http://schemas.microsoft.com/office/drawing/2014/main" id="{4AD60AC7-C7FE-4D01-AACB-2BDE17187952}"/>
              </a:ext>
            </a:extLst>
          </p:cNvPr>
          <p:cNvSpPr>
            <a:spLocks noGrp="1"/>
          </p:cNvSpPr>
          <p:nvPr>
            <p:ph idx="1"/>
          </p:nvPr>
        </p:nvSpPr>
        <p:spPr>
          <a:xfrm>
            <a:off x="287341" y="1264024"/>
            <a:ext cx="8228008" cy="3368700"/>
          </a:xfrm>
        </p:spPr>
        <p:txBody>
          <a:bodyPr>
            <a:normAutofit fontScale="85000" lnSpcReduction="20000"/>
          </a:bodyPr>
          <a:lstStyle/>
          <a:p>
            <a:pPr>
              <a:lnSpc>
                <a:spcPct val="120000"/>
              </a:lnSpc>
              <a:buFont typeface="Arial" panose="020B0604020202020204" pitchFamily="34" charset="0"/>
              <a:buChar char="•"/>
            </a:pPr>
            <a:r>
              <a:rPr lang="en-GB" sz="2400" b="1" dirty="0">
                <a:solidFill>
                  <a:srgbClr val="FF6451"/>
                </a:solidFill>
              </a:rPr>
              <a:t>Register with UCAS </a:t>
            </a:r>
            <a:r>
              <a:rPr lang="en-GB" sz="2400" dirty="0">
                <a:solidFill>
                  <a:schemeClr val="tx1"/>
                </a:solidFill>
              </a:rPr>
              <a:t>via the Hub </a:t>
            </a:r>
          </a:p>
          <a:p>
            <a:pPr>
              <a:lnSpc>
                <a:spcPct val="120000"/>
              </a:lnSpc>
              <a:buFont typeface="Arial" panose="020B0604020202020204" pitchFamily="34" charset="0"/>
              <a:buChar char="•"/>
            </a:pPr>
            <a:r>
              <a:rPr lang="en-GB" sz="2400" dirty="0"/>
              <a:t>Use your username and password to apply </a:t>
            </a:r>
            <a:r>
              <a:rPr lang="en-GB" sz="2400" b="1" dirty="0">
                <a:solidFill>
                  <a:srgbClr val="FF6451"/>
                </a:solidFill>
              </a:rPr>
              <a:t>online</a:t>
            </a:r>
          </a:p>
          <a:p>
            <a:pPr>
              <a:lnSpc>
                <a:spcPct val="120000"/>
              </a:lnSpc>
              <a:buFont typeface="Arial" panose="020B0604020202020204" pitchFamily="34" charset="0"/>
              <a:buChar char="•"/>
            </a:pPr>
            <a:r>
              <a:rPr lang="en-GB" sz="2400" dirty="0"/>
              <a:t>Students can add up to </a:t>
            </a:r>
            <a:r>
              <a:rPr lang="en-GB" sz="2400" b="1" dirty="0">
                <a:solidFill>
                  <a:srgbClr val="FF6451"/>
                </a:solidFill>
              </a:rPr>
              <a:t>5</a:t>
            </a:r>
            <a:r>
              <a:rPr lang="en-GB" sz="2400" dirty="0">
                <a:solidFill>
                  <a:srgbClr val="FF6451"/>
                </a:solidFill>
              </a:rPr>
              <a:t> </a:t>
            </a:r>
            <a:r>
              <a:rPr lang="en-GB" sz="2400" b="1" dirty="0">
                <a:solidFill>
                  <a:srgbClr val="FF6451"/>
                </a:solidFill>
              </a:rPr>
              <a:t>choices</a:t>
            </a:r>
            <a:r>
              <a:rPr lang="en-GB" sz="2400" dirty="0"/>
              <a:t>, unless they’re applying to study medicine, veterinary, medicine/science, dentistry – then it’s </a:t>
            </a:r>
            <a:r>
              <a:rPr lang="en-GB" sz="2400" b="1" dirty="0">
                <a:solidFill>
                  <a:srgbClr val="FF6451"/>
                </a:solidFill>
              </a:rPr>
              <a:t>4 choices</a:t>
            </a:r>
          </a:p>
          <a:p>
            <a:pPr>
              <a:lnSpc>
                <a:spcPct val="120000"/>
              </a:lnSpc>
              <a:buFont typeface="Arial" panose="020B0604020202020204" pitchFamily="34" charset="0"/>
              <a:buChar char="•"/>
            </a:pPr>
            <a:r>
              <a:rPr lang="en-GB" sz="2400" dirty="0">
                <a:solidFill>
                  <a:schemeClr val="tx1"/>
                </a:solidFill>
                <a:latin typeface="+mj-lt"/>
              </a:rPr>
              <a:t>Students</a:t>
            </a:r>
            <a:r>
              <a:rPr lang="en-GB" sz="2400" dirty="0">
                <a:solidFill>
                  <a:srgbClr val="FF6451"/>
                </a:solidFill>
                <a:latin typeface="+mn-lt"/>
              </a:rPr>
              <a:t> </a:t>
            </a:r>
            <a:r>
              <a:rPr lang="en-GB" sz="2400" b="1" dirty="0">
                <a:solidFill>
                  <a:srgbClr val="FF6451"/>
                </a:solidFill>
                <a:latin typeface="+mn-lt"/>
                <a:cs typeface="Calibri Light" panose="020F0302020204030204" pitchFamily="34" charset="0"/>
              </a:rPr>
              <a:t>can’t</a:t>
            </a:r>
            <a:r>
              <a:rPr lang="en-GB" sz="2400" dirty="0">
                <a:solidFill>
                  <a:srgbClr val="FF6451"/>
                </a:solidFill>
                <a:latin typeface="+mn-lt"/>
                <a:cs typeface="Calibri Light" panose="020F0302020204030204" pitchFamily="34" charset="0"/>
              </a:rPr>
              <a:t> apply to </a:t>
            </a:r>
            <a:r>
              <a:rPr lang="en-GB" sz="2400" b="1" dirty="0">
                <a:solidFill>
                  <a:srgbClr val="FF6451"/>
                </a:solidFill>
                <a:latin typeface="+mn-lt"/>
                <a:cs typeface="Calibri" panose="020F0502020204030204" pitchFamily="34" charset="0"/>
              </a:rPr>
              <a:t>BOTH</a:t>
            </a:r>
            <a:r>
              <a:rPr lang="en-GB" sz="2400" dirty="0">
                <a:solidFill>
                  <a:srgbClr val="FF6451"/>
                </a:solidFill>
                <a:latin typeface="+mn-lt"/>
              </a:rPr>
              <a:t> </a:t>
            </a:r>
            <a:r>
              <a:rPr lang="en-GB" sz="2400" dirty="0"/>
              <a:t>Oxford and Cambridge </a:t>
            </a:r>
          </a:p>
          <a:p>
            <a:pPr>
              <a:lnSpc>
                <a:spcPct val="120000"/>
              </a:lnSpc>
              <a:buFont typeface="Arial" panose="020B0604020202020204" pitchFamily="34" charset="0"/>
              <a:buChar char="•"/>
            </a:pPr>
            <a:r>
              <a:rPr lang="en-GB" sz="2400" dirty="0"/>
              <a:t>Applying </a:t>
            </a:r>
            <a:r>
              <a:rPr lang="en-GB" sz="2400" b="1" dirty="0">
                <a:solidFill>
                  <a:srgbClr val="FF6451"/>
                </a:solidFill>
              </a:rPr>
              <a:t>costs</a:t>
            </a:r>
            <a:r>
              <a:rPr lang="en-GB" sz="2400" dirty="0"/>
              <a:t> £22 for 1 choice, or £26.50 for 5 choices </a:t>
            </a:r>
          </a:p>
          <a:p>
            <a:pPr>
              <a:lnSpc>
                <a:spcPct val="120000"/>
              </a:lnSpc>
              <a:buFont typeface="Arial" panose="020B0604020202020204" pitchFamily="34" charset="0"/>
              <a:buChar char="•"/>
            </a:pPr>
            <a:r>
              <a:rPr lang="en-GB" sz="2400" dirty="0"/>
              <a:t>Apply by the </a:t>
            </a:r>
            <a:r>
              <a:rPr lang="en-GB" sz="2400" b="1" dirty="0">
                <a:solidFill>
                  <a:srgbClr val="FF6451"/>
                </a:solidFill>
              </a:rPr>
              <a:t>equal consideration date </a:t>
            </a:r>
          </a:p>
          <a:p>
            <a:pPr>
              <a:lnSpc>
                <a:spcPct val="120000"/>
              </a:lnSpc>
              <a:buFont typeface="Arial" panose="020B0604020202020204" pitchFamily="34" charset="0"/>
              <a:buChar char="•"/>
            </a:pPr>
            <a:r>
              <a:rPr lang="en-GB" sz="2400" dirty="0"/>
              <a:t>Providers </a:t>
            </a:r>
            <a:r>
              <a:rPr lang="en-GB" sz="2400" b="1" dirty="0">
                <a:solidFill>
                  <a:srgbClr val="FF6451"/>
                </a:solidFill>
              </a:rPr>
              <a:t>can’t see </a:t>
            </a:r>
            <a:r>
              <a:rPr lang="en-GB" sz="2400" dirty="0"/>
              <a:t>other choices when you apply</a:t>
            </a:r>
          </a:p>
          <a:p>
            <a:pPr marL="0" indent="0">
              <a:lnSpc>
                <a:spcPct val="120000"/>
              </a:lnSpc>
              <a:buNone/>
            </a:pPr>
            <a:endParaRPr lang="en-GB" sz="2400" b="1" dirty="0"/>
          </a:p>
          <a:p>
            <a:endParaRPr lang="en-GB" dirty="0"/>
          </a:p>
        </p:txBody>
      </p:sp>
    </p:spTree>
    <p:extLst>
      <p:ext uri="{BB962C8B-B14F-4D97-AF65-F5344CB8AC3E}">
        <p14:creationId xmlns:p14="http://schemas.microsoft.com/office/powerpoint/2010/main" val="566851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171055ABF8564582BFE9B3032F8ED2" ma:contentTypeVersion="13" ma:contentTypeDescription="Create a new document." ma:contentTypeScope="" ma:versionID="9ad66bcb18e7c4b0cfc4ccf36438281c">
  <xsd:schema xmlns:xsd="http://www.w3.org/2001/XMLSchema" xmlns:xs="http://www.w3.org/2001/XMLSchema" xmlns:p="http://schemas.microsoft.com/office/2006/metadata/properties" xmlns:ns3="0110a290-4e1d-46bc-911d-4e5f7c32959d" xmlns:ns4="aa93c401-d1e7-4cf2-8c44-f2b337c5cd63" targetNamespace="http://schemas.microsoft.com/office/2006/metadata/properties" ma:root="true" ma:fieldsID="6cd5f6b454edf807d0203914e6d7e277" ns3:_="" ns4:_="">
    <xsd:import namespace="0110a290-4e1d-46bc-911d-4e5f7c32959d"/>
    <xsd:import namespace="aa93c401-d1e7-4cf2-8c44-f2b337c5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0a290-4e1d-46bc-911d-4e5f7c3295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93c401-d1e7-4cf2-8c44-f2b337c5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6D2D1D-81F5-4959-B0EE-9868BF236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0a290-4e1d-46bc-911d-4e5f7c32959d"/>
    <ds:schemaRef ds:uri="aa93c401-d1e7-4cf2-8c44-f2b337c5c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F9D8C3-0BAB-401C-B29C-353B748935CB}">
  <ds:schemaRefs>
    <ds:schemaRef ds:uri="http://schemas.microsoft.com/sharepoint/v3/contenttype/forms"/>
  </ds:schemaRefs>
</ds:datastoreItem>
</file>

<file path=customXml/itemProps3.xml><?xml version="1.0" encoding="utf-8"?>
<ds:datastoreItem xmlns:ds="http://schemas.openxmlformats.org/officeDocument/2006/customXml" ds:itemID="{AFE7382A-0413-4B8C-AFE5-F65A362FE583}">
  <ds:schemaRefs>
    <ds:schemaRef ds:uri="http://purl.org/dc/terms/"/>
    <ds:schemaRef ds:uri="http://schemas.microsoft.com/office/infopath/2007/PartnerControls"/>
    <ds:schemaRef ds:uri="http://schemas.microsoft.com/office/2006/documentManagement/types"/>
    <ds:schemaRef ds:uri="0110a290-4e1d-46bc-911d-4e5f7c32959d"/>
    <ds:schemaRef ds:uri="http://purl.org/dc/dcmitype/"/>
    <ds:schemaRef ds:uri="http://schemas.openxmlformats.org/package/2006/metadata/core-properties"/>
    <ds:schemaRef ds:uri="http://schemas.microsoft.com/office/2006/metadata/properties"/>
    <ds:schemaRef ds:uri="aa93c401-d1e7-4cf2-8c44-f2b337c5cd63"/>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336</TotalTime>
  <Words>1247</Words>
  <Application>Microsoft Office PowerPoint</Application>
  <PresentationFormat>On-screen Show (16:9)</PresentationFormat>
  <Paragraphs>186</Paragraphs>
  <Slides>17</Slides>
  <Notes>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ucas2020</vt:lpstr>
      <vt:lpstr>PowerPoint Presentation</vt:lpstr>
      <vt:lpstr>Choices available</vt:lpstr>
      <vt:lpstr>Apprenticeship advice</vt:lpstr>
      <vt:lpstr>University – a huge choice….</vt:lpstr>
      <vt:lpstr>Why higher education?</vt:lpstr>
      <vt:lpstr>Choosing the right university</vt:lpstr>
      <vt:lpstr>Choosing the right course</vt:lpstr>
      <vt:lpstr>When to apply for 2022 entry</vt:lpstr>
      <vt:lpstr>Applying -  key facts</vt:lpstr>
      <vt:lpstr>Making an application  </vt:lpstr>
      <vt:lpstr>The personal statement </vt:lpstr>
      <vt:lpstr>PowerPoint Presentation</vt:lpstr>
      <vt:lpstr>Decisions</vt:lpstr>
      <vt:lpstr>Replies to offers</vt:lpstr>
      <vt:lpstr>Other options</vt:lpstr>
      <vt:lpstr>What should students be doing now?</vt:lpstr>
      <vt:lpstr>How can you support them?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evening presentation</dc:title>
  <dc:creator>Genia Garrity</dc:creator>
  <cp:lastModifiedBy>Jacqui Quinney</cp:lastModifiedBy>
  <cp:revision>29</cp:revision>
  <dcterms:created xsi:type="dcterms:W3CDTF">2021-02-12T14:08:30Z</dcterms:created>
  <dcterms:modified xsi:type="dcterms:W3CDTF">2022-05-05T14:23:59Z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0x010100AC171055ABF8564582BFE9B3032F8ED2</vt:lpwstr>
  </property>
</Properties>
</file>